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9" r:id="rId4"/>
    <p:sldId id="344" r:id="rId5"/>
    <p:sldId id="345" r:id="rId6"/>
    <p:sldId id="346" r:id="rId7"/>
    <p:sldId id="347" r:id="rId8"/>
    <p:sldId id="348" r:id="rId9"/>
    <p:sldId id="349" r:id="rId10"/>
    <p:sldId id="293" r:id="rId11"/>
    <p:sldId id="295" r:id="rId12"/>
    <p:sldId id="327" r:id="rId13"/>
    <p:sldId id="260" r:id="rId14"/>
    <p:sldId id="308" r:id="rId15"/>
    <p:sldId id="350" r:id="rId16"/>
    <p:sldId id="351" r:id="rId17"/>
    <p:sldId id="352" r:id="rId18"/>
    <p:sldId id="296" r:id="rId19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427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DED4-3EA3-4118-8B10-8428CEB5B8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BC695B-21D1-47A4-A608-0BBF5479BB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7635DE-DF50-4B8C-BAA2-C2AEB64D7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081D1-C369-45AC-A913-AAFDB8BD1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77A4B-8186-4C2B-9F70-7A40F55D8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50049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78029-697C-4CB7-8EB8-0C4DA21D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B4BB9-9463-4293-BB7A-A5D37E659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3C8FB-2F67-41AE-8F8C-49B870430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A2274-BC0B-49BC-9EF3-2CA8386BB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B378F-16A9-4353-8585-F2F196253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13764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F6F94-0EE2-4D8A-A29B-4230B2AE2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C529C-27C2-4449-822D-9890B5D30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19449C-8986-4D94-A19A-2CBD70FB2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83DD38-3C9E-453A-85BC-E337BD621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93A807-3DCE-4FA9-9DDE-99BED9277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48199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519A4-9534-4BBA-8955-65A739898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61EB0-468F-442C-96B4-D6B664D2E2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97EF7-B6DA-4B03-B905-EC659568B8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DFED84-5813-46C7-A3C4-30DFFF62C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A4972-B4A0-4025-9426-4C6A133E5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E22070-4411-4F67-9F50-CA7702DE5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81436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EA2F2-B6A0-47E2-96C4-05A877564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8BB43-263D-4EDD-B61F-6468D00D03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B7C93-E58F-44E6-98AC-465E542A1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25F73C-5241-4E2C-B0A3-468EAA83A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387EE7-EC70-4274-8AD4-4C78F1BC6F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B897D1-693C-4FC0-93D1-86094A10E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3A8B03-6431-4A5A-9170-12B003E0F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6FDFA8-4F7E-433B-BD3E-9E53B4488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6374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E87BB-23F2-4719-8D7C-C7224EB18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CA455D-184D-454E-9EBE-5754A661D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4409C7-0D94-4AE3-9A84-7DA083DBE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E3B0DB-69A4-43DF-A2BF-88D937A65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85330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CAA420-6C1F-4D9C-87F4-13EF3F96E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1BC34E-9BDE-43E4-B894-19D070D6B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FBF855-FF94-4289-BA54-422E84D6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424209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A3961-A293-46B4-AAD7-FD36B0D64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E9FCF-DE81-42BD-BB5E-C7D1C4272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2883F-CEC7-4973-BD4C-C9D5E4053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A4B826-F5F0-4573-AA6B-9BB7BBC24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65FE53-8F49-4494-B6F0-EEFE12BA3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645EA-8542-45E5-AF0C-495412DAB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638719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7A15-2EB5-407F-9830-3794DB6AE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BEA483-650D-42C3-B128-F77CBF91CF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060A0-3DF3-4D66-BC17-B922C3490E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34F21-0A90-4214-B8B4-33B905D20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70D91-19B8-4D50-8871-ECBC28BA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E42745-25DF-4B33-8EA4-6DAF35CC3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95544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9F947-E447-4C3A-93E9-0333DBFA1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611F41-9572-452A-BD91-46D5ECDB73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7D7EF-962E-4C41-8FBD-9966F18EC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BD510-E3DC-4D13-A30A-F1A7DB4AB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45F00-94CC-40AC-9633-66A88C31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3526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85EBA5-684D-449C-A118-05431C393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E91584-C48F-4937-9CE6-35BAE1647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AA5E6-1481-4554-A63A-73C53B5CE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EF3D0-80DE-4185-BD45-3A99B830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559C86-AE12-459F-BB80-E97E6F59B2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919267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64B3C-8A99-4DB8-B712-85368B3DF7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E8A13B-DFAA-471D-8AD2-A3B1E1CF13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1BC65-8730-46EB-9899-29E94D110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E9021-2001-490A-8543-3F2DB43A1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35462-185F-4405-8F59-8E9F6D2B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6974684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F4CEC-BD32-4C13-B43B-3AFF5881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8E123-F42C-4B01-9A20-F0D37F941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1B759-B60D-4DA5-8116-A41BC027B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F91ED-E4CE-42D3-97D4-430997394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C78D2-8153-45A3-8966-AD9987C7B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0323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AE952-9DF4-4FAE-A4F4-C65BFC953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D2AC6B-F630-41FD-BA82-D3982E923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B358B-9628-45AE-8D55-EB20C3738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84CA7-2265-47B2-B5B1-3D77D966F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97D9F-21E6-400D-B024-FF046D3DC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152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AABBD-D452-4FB2-BFA7-C1273E09B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DEB04-7AA6-4AC7-A2DA-24047D7BE3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067A01-1BAE-425F-B452-25C48BD24E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04D53E-BA20-4F86-A1BE-2EA0E3C9C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97B96-A8CA-486C-868F-DADA16878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988A6-EEA5-4FA5-BEAC-8AAF039A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706949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C9C97-3864-45D0-A048-0DB1B1434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4A0344-EF8E-4014-89D0-C54CA8F3A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E77119-FCAB-44A1-A226-2A750B1EC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565426-3C23-4B55-80AA-C74EF670A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358C89-3831-4765-B012-A28442E518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2B3FE1-F4E6-49BB-BE4B-D3CABCADB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31D088-6918-436B-AC02-F76FAE83C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894104-DDCA-43DC-BACF-AD3A4B245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52106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61CFA-4001-4CA5-BDEE-AC38D547E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D597D8-C3B6-4489-9199-92B4145E9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EC3E25-73D1-4523-94FA-08C069391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DCC277-94E0-424F-9DB0-2F55CE5A0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30883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D82134-18B7-4F56-880C-914DE07E9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5FDB39-0B10-48EF-8293-131972F89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FB65D-682C-4C54-9AD7-E0FF22283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51707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43404-1522-45C6-9199-A4CE7DC25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E32E3-7EA0-4021-9EC6-C4BEE9161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EEB2C0-86B2-41F1-8B81-F07FC3B52D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02261-3FC3-4A73-9E5C-C12DDB7E9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5D067B-8D27-4E25-8EA2-7B48E2B0E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43412B-C936-4D57-BC23-2D0534364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0488594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D7951-F23E-41B4-A322-E672362C1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2D5E1D-951A-44E6-9133-C9717BC747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97150-8C51-4E74-BCF6-0EB3CB3D9F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6556F5-5B8F-49DF-ABF0-291A7D421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27BC5C-E90A-4E54-86EF-08939F346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7A022-7424-49A7-90A4-527BF4594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1178195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322EF-B432-4F40-9541-8D51E3DF5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4DD8EA-1DD6-47B4-89F0-D0C0CD524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83E7A-CED9-4B8E-A23D-603F520B0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E5DC1-83D6-46F0-B95C-FFBCCD77B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AAE3A-2128-4543-9994-E0165FE36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132531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0D026E5-DF31-4A05-BBF3-0F98D1CC97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D3031-8D82-46FC-BB9E-C36A959F8B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F4A89-E88F-4288-8E0B-2059B662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D6BD1E-D18B-4FB6-BB4F-315A57DF8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1456B-D40C-4219-8398-B8C2BC73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74491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DD2277-A895-4F54-9A24-5BF2EDF3A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B336CB-8706-42BD-8FA2-B49A6CDE3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E069A-F157-4267-B190-8EFEDF351F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4C13DB-F73C-4123-8CC6-DE6810307620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1CFEE-76FF-417F-B868-8293068311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481E8-4E55-40A6-9610-A65E37C629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3BDF2-40A5-4F83-A349-56685AB1ADFD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2251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06875E-97CE-4B10-895E-AD02B18D0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E908C-B338-4AF6-B783-A706E411D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0886F-14DC-436F-BD79-B4156ED1AF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C9845-BAD2-4685-9E26-CF108D5ECE06}" type="datetimeFigureOut">
              <a:rPr lang="vi-VN" smtClean="0"/>
              <a:t>24/10/2026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B94C7D-F766-4E63-B0EA-8624FC74C8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BB2E0-B0F3-445D-8486-019DBD82E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E6D4B-135F-4C05-8FF7-7BB201D1F672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926692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9463B5-091E-4278-908D-57630E0C12E1}"/>
              </a:ext>
            </a:extLst>
          </p:cNvPr>
          <p:cNvSpPr txBox="1"/>
          <p:nvPr/>
        </p:nvSpPr>
        <p:spPr>
          <a:xfrm>
            <a:off x="1284632" y="633713"/>
            <a:ext cx="9622735" cy="5072504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</a:rPr>
              <a:t>✠</a:t>
            </a:r>
            <a:r>
              <a:rPr kumimoji="0" lang="en-US" sz="344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</a:rPr>
              <a:t>VUI HỌC KINH </a:t>
            </a:r>
            <a:r>
              <a:rPr kumimoji="0" lang="en-US" sz="34400" b="1" i="0" u="none" strike="noStrike" kern="1200" cap="none" spc="0" normalizeH="0" baseline="0" noProof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</a:rPr>
              <a:t>THÁNH</a:t>
            </a:r>
            <a:r>
              <a:rPr kumimoji="0" lang="en-US" sz="3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Black" panose="00000A00000000000000" pitchFamily="2" charset="0"/>
                <a:ea typeface="Verdana" panose="020B0604030504040204" pitchFamily="34" charset="0"/>
              </a:rPr>
              <a:t>✠</a:t>
            </a:r>
            <a:endParaRPr kumimoji="0" lang="en-US" sz="3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ontserrat Black" panose="00000A00000000000000" pitchFamily="2" charset="0"/>
              <a:ea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99F3E6-0860-432F-A369-FF36A5E80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527" y="1424798"/>
            <a:ext cx="4480946" cy="4280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Hình chữ nhật 3"/>
          <p:cNvSpPr/>
          <p:nvPr/>
        </p:nvSpPr>
        <p:spPr>
          <a:xfrm>
            <a:off x="0" y="6055437"/>
            <a:ext cx="12192000" cy="68480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0" cap="none" spc="0" normalizeH="0" baseline="0" noProof="0">
                <a:ln w="9525">
                  <a:noFill/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</a:rPr>
              <a:t>CHÚA</a:t>
            </a:r>
            <a:r>
              <a:rPr kumimoji="0" lang="en-US" sz="4000" b="1" i="0" u="none" strike="noStrike" kern="10" cap="none" spc="0" normalizeH="0" noProof="0">
                <a:ln w="9525">
                  <a:noFill/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Montserrat Black" panose="00000A00000000000000" pitchFamily="2" charset="0"/>
              </a:rPr>
              <a:t> NHẬT XXX THƯỜNG NIÊN – NĂM A</a:t>
            </a:r>
            <a:endParaRPr kumimoji="0" lang="en-US" sz="4000" b="1" i="0" u="none" strike="noStrike" kern="10" cap="none" spc="0" normalizeH="0" baseline="0" noProof="0" dirty="0">
              <a:ln w="9525">
                <a:noFill/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Montserrat Black" panose="00000A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E55EC-B1FD-4C86-8E05-AA5C6E61F8DA}"/>
              </a:ext>
            </a:extLst>
          </p:cNvPr>
          <p:cNvSpPr txBox="1"/>
          <p:nvPr/>
        </p:nvSpPr>
        <p:spPr>
          <a:xfrm>
            <a:off x="8401050" y="3775114"/>
            <a:ext cx="3948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VN-The Voice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YÊU</a:t>
            </a:r>
            <a:r>
              <a:rPr kumimoji="0" lang="en-US" sz="4000" b="1" i="0" u="none" strike="noStrike" kern="1200" cap="none" spc="0" normalizeH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VN-The Voice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NGƯỜI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VN-The Voice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D3FAF6-AAC4-4566-AC54-18ECD0D69DEE}"/>
              </a:ext>
            </a:extLst>
          </p:cNvPr>
          <p:cNvSpPr txBox="1"/>
          <p:nvPr/>
        </p:nvSpPr>
        <p:spPr>
          <a:xfrm>
            <a:off x="-352322" y="3775114"/>
            <a:ext cx="4093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>
                <a:solidFill>
                  <a:srgbClr val="00B0F0"/>
                </a:solidFill>
                <a:latin typeface="SVN-The Voice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MẾN CHÚA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VN-The Voice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391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  <p:bldP spid="8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15A55-7274-42F7-AF7E-F8766496E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4874"/>
            <a:ext cx="12192000" cy="5953125"/>
          </a:xfrm>
        </p:spPr>
        <p:txBody>
          <a:bodyPr anchor="ctr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vi-VN" sz="66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Khi ấy, nghe tin Đức Giê-su đã làm cho nhóm Xa-đốc phải câm miệng, thì những người Pha-ri-sêu họp nhau lại. </a:t>
            </a:r>
            <a:endParaRPr lang="en-US" sz="6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D1A515-5A14-4D60-B4DD-51DDF5EC02A1}"/>
              </a:ext>
            </a:extLst>
          </p:cNvPr>
          <p:cNvSpPr txBox="1"/>
          <p:nvPr/>
        </p:nvSpPr>
        <p:spPr>
          <a:xfrm>
            <a:off x="0" y="0"/>
            <a:ext cx="12192000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✠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2" charset="0"/>
                <a:ea typeface="Verdana" panose="020B0604030504040204" pitchFamily="34" charset="0"/>
                <a:cs typeface="Tahoma" panose="020B0604030504040204" pitchFamily="34" charset="0"/>
              </a:rPr>
              <a:t>TIN MỪNG CHÚA GIÊ-SU KI-TÔ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2" charset="0"/>
                <a:ea typeface="Verdana" panose="020B0604030504040204" pitchFamily="34" charset="0"/>
                <a:cs typeface="Tahoma" panose="020B0604030504040204" pitchFamily="34" charset="0"/>
              </a:rPr>
              <a:t>THEO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2" charset="0"/>
                <a:ea typeface="Verdana" panose="020B0604030504040204" pitchFamily="34" charset="0"/>
                <a:cs typeface="Tahoma" panose="020B0604030504040204" pitchFamily="34" charset="0"/>
              </a:rPr>
              <a:t>THÁNH MÁT-THÊU </a:t>
            </a: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✠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26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Rồi một người thông luật trong nhóm hỏi Đức Giê-su để thử Người rằng: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393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“Thưa Thầy, trong sách Luật Mô-sê, điều răn nào là điều răn trọng nhất ?”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703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0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Đức Giê-su đáp: “Ngươi phải yêu mến Đức Chúa, Thiên Chúa của ngươi, hết lòng, hết linh hồn và hết trí khôn ngươi. </a:t>
            </a:r>
            <a:endParaRPr lang="en-US" sz="70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934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Đó là điều răn trọng nhất và điều răn thứ nhất.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988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Còn điều răn thứ hai, cũng giống điều răn ấy, là : Ngươi phải yêu người thân cận như chính mình.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797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Tất cả Luật Mô-sê và các sách ngôn sứ đều tuỳ thuộc vào hai điều răn ấy.” </a:t>
            </a:r>
            <a:r>
              <a:rPr lang="vi-VN" sz="7200" b="1" i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ĐÓ LÀ LỜI CHÚA</a:t>
            </a:r>
            <a:endParaRPr lang="en-US" sz="7200" b="1" i="1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700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9">
            <a:hlinkClick r:id="rId2" action="ppaction://hlinksldjump"/>
            <a:extLst>
              <a:ext uri="{FF2B5EF4-FFF2-40B4-BE49-F238E27FC236}">
                <a16:creationId xmlns:a16="http://schemas.microsoft.com/office/drawing/2014/main" id="{0775ACDF-5498-438B-ADF4-6E4265CCC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843" y="5860973"/>
            <a:ext cx="7326314" cy="864162"/>
          </a:xfrm>
          <a:prstGeom prst="flowChartAlternateProcess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TÌM Ô CHỮ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B1A946-900A-4620-B2C8-D9A3A88CE824}"/>
              </a:ext>
            </a:extLst>
          </p:cNvPr>
          <p:cNvSpPr txBox="1"/>
          <p:nvPr/>
        </p:nvSpPr>
        <p:spPr>
          <a:xfrm>
            <a:off x="10124662" y="447261"/>
            <a:ext cx="1441174" cy="5953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97044F-B03E-4E2A-A6CD-B0F3D4294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5095" y="447260"/>
            <a:ext cx="6560210" cy="52374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35398723-3DF0-4762-BEAA-9E541F0B4922}"/>
              </a:ext>
            </a:extLst>
          </p:cNvPr>
          <p:cNvSpPr/>
          <p:nvPr/>
        </p:nvSpPr>
        <p:spPr>
          <a:xfrm>
            <a:off x="152355" y="447259"/>
            <a:ext cx="22804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HÃY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TÌM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KIẾM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CHÚA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TR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</p:txBody>
      </p:sp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9747D647-B092-4090-B09A-A617286477FC}"/>
              </a:ext>
            </a:extLst>
          </p:cNvPr>
          <p:cNvSpPr/>
          <p:nvPr/>
        </p:nvSpPr>
        <p:spPr>
          <a:xfrm>
            <a:off x="9777555" y="447259"/>
            <a:ext cx="22620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MỌI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SỰ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NG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ỜI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SẼ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CHO</a:t>
            </a:r>
          </a:p>
        </p:txBody>
      </p:sp>
    </p:spTree>
    <p:extLst>
      <p:ext uri="{BB962C8B-B14F-4D97-AF65-F5344CB8AC3E}">
        <p14:creationId xmlns:p14="http://schemas.microsoft.com/office/powerpoint/2010/main" val="202692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A4E883-FCB6-4A29-AED5-F00EFD997A30}"/>
              </a:ext>
            </a:extLst>
          </p:cNvPr>
          <p:cNvSpPr/>
          <p:nvPr/>
        </p:nvSpPr>
        <p:spPr>
          <a:xfrm>
            <a:off x="10761044" y="70948"/>
            <a:ext cx="1392283" cy="13868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</a:rPr>
              <a:t>HÀNG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anose="00000A00000000000000" pitchFamily="2" charset="0"/>
              </a:rPr>
              <a:t> DỌC</a:t>
            </a:r>
          </a:p>
        </p:txBody>
      </p:sp>
      <p:sp>
        <p:nvSpPr>
          <p:cNvPr id="19" name="Star: 10 Points 18">
            <a:extLst>
              <a:ext uri="{FF2B5EF4-FFF2-40B4-BE49-F238E27FC236}">
                <a16:creationId xmlns:a16="http://schemas.microsoft.com/office/drawing/2014/main" id="{7DDA5614-72C5-4089-8576-05FAC9405CCA}"/>
              </a:ext>
            </a:extLst>
          </p:cNvPr>
          <p:cNvSpPr/>
          <p:nvPr/>
        </p:nvSpPr>
        <p:spPr>
          <a:xfrm>
            <a:off x="329946" y="108274"/>
            <a:ext cx="679704" cy="646669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Star: 10 Points 19">
            <a:extLst>
              <a:ext uri="{FF2B5EF4-FFF2-40B4-BE49-F238E27FC236}">
                <a16:creationId xmlns:a16="http://schemas.microsoft.com/office/drawing/2014/main" id="{4377D926-FFF0-449D-8291-15C3F23C6E24}"/>
              </a:ext>
            </a:extLst>
          </p:cNvPr>
          <p:cNvSpPr/>
          <p:nvPr/>
        </p:nvSpPr>
        <p:spPr>
          <a:xfrm>
            <a:off x="329946" y="917670"/>
            <a:ext cx="679704" cy="646669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1" name="Star: 10 Points 20">
            <a:extLst>
              <a:ext uri="{FF2B5EF4-FFF2-40B4-BE49-F238E27FC236}">
                <a16:creationId xmlns:a16="http://schemas.microsoft.com/office/drawing/2014/main" id="{05ACA9F3-ECCA-4C89-9F0E-8AE8BB0F02AE}"/>
              </a:ext>
            </a:extLst>
          </p:cNvPr>
          <p:cNvSpPr/>
          <p:nvPr/>
        </p:nvSpPr>
        <p:spPr>
          <a:xfrm>
            <a:off x="329946" y="1722170"/>
            <a:ext cx="679704" cy="646669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2" name="Star: 10 Points 21">
            <a:extLst>
              <a:ext uri="{FF2B5EF4-FFF2-40B4-BE49-F238E27FC236}">
                <a16:creationId xmlns:a16="http://schemas.microsoft.com/office/drawing/2014/main" id="{6CA936C2-E6DD-4EEB-AE8C-6AC5FDE9CF3B}"/>
              </a:ext>
            </a:extLst>
          </p:cNvPr>
          <p:cNvSpPr/>
          <p:nvPr/>
        </p:nvSpPr>
        <p:spPr>
          <a:xfrm>
            <a:off x="329946" y="2531566"/>
            <a:ext cx="679704" cy="646669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D24EDBC7-07A1-4C4A-8613-55A57AE77FCF}"/>
              </a:ext>
            </a:extLst>
          </p:cNvPr>
          <p:cNvSpPr/>
          <p:nvPr/>
        </p:nvSpPr>
        <p:spPr>
          <a:xfrm>
            <a:off x="329946" y="3340962"/>
            <a:ext cx="679704" cy="646669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1B4680BC-77A9-4EAC-94ED-4C24A4CA229B}"/>
              </a:ext>
            </a:extLst>
          </p:cNvPr>
          <p:cNvSpPr/>
          <p:nvPr/>
        </p:nvSpPr>
        <p:spPr>
          <a:xfrm>
            <a:off x="329946" y="4150358"/>
            <a:ext cx="679704" cy="646669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E7D70FE-F199-4AE7-A23E-E17CA9DD67CA}"/>
              </a:ext>
            </a:extLst>
          </p:cNvPr>
          <p:cNvSpPr/>
          <p:nvPr/>
        </p:nvSpPr>
        <p:spPr>
          <a:xfrm>
            <a:off x="0" y="5009558"/>
            <a:ext cx="12192000" cy="18484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800" b="1">
                <a:solidFill>
                  <a:srgbClr val="FF0000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1.	</a:t>
            </a:r>
            <a:r>
              <a:rPr lang="vi-VN" sz="4800" b="1">
                <a:solidFill>
                  <a:schemeClr val="tx1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NGƯƠI … … NGƯỜI THÂN CẬN NHƯ CHÍNH MÌNH.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ExtraBold" panose="00000900000000000000" pitchFamily="2" charset="0"/>
              <a:ea typeface="Verdana" panose="020B060403050404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59D40D3-E49E-4405-AF0F-9E0A097290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113329"/>
              </p:ext>
            </p:extLst>
          </p:nvPr>
        </p:nvGraphicFramePr>
        <p:xfrm>
          <a:off x="1476375" y="70948"/>
          <a:ext cx="8858250" cy="4843950"/>
        </p:xfrm>
        <a:graphic>
          <a:graphicData uri="http://schemas.openxmlformats.org/drawingml/2006/table">
            <a:tbl>
              <a:tblPr firstRow="1" firstCol="1" bandRow="1"/>
              <a:tblGrid>
                <a:gridCol w="885825">
                  <a:extLst>
                    <a:ext uri="{9D8B030D-6E8A-4147-A177-3AD203B41FA5}">
                      <a16:colId xmlns:a16="http://schemas.microsoft.com/office/drawing/2014/main" val="654422859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26538016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1235073893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635089654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70048546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3375160887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159124154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541607162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1098964288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527939727"/>
                    </a:ext>
                  </a:extLst>
                </a:gridCol>
              </a:tblGrid>
              <a:tr h="807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P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Ả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Y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Ê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U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1071967"/>
                  </a:ext>
                </a:extLst>
              </a:tr>
              <a:tr h="807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Ê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C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U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Á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932714"/>
                  </a:ext>
                </a:extLst>
              </a:tr>
              <a:tr h="807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Đ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Ề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U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R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Ă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270996"/>
                  </a:ext>
                </a:extLst>
              </a:tr>
              <a:tr h="807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U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Ậ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M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Ô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S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Ê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3413587"/>
                  </a:ext>
                </a:extLst>
              </a:tr>
              <a:tr h="807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Ế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Ò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495698"/>
                  </a:ext>
                </a:extLst>
              </a:tr>
              <a:tr h="807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S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Á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C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Ô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S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8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Ứ</a:t>
                      </a:r>
                      <a:endParaRPr lang="vi-VN" sz="28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993621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01CCA1CD-4235-4C17-AC5C-DFA90C5F0315}"/>
              </a:ext>
            </a:extLst>
          </p:cNvPr>
          <p:cNvSpPr/>
          <p:nvPr/>
        </p:nvSpPr>
        <p:spPr>
          <a:xfrm>
            <a:off x="4327" y="5007740"/>
            <a:ext cx="12192000" cy="18484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800" b="1">
                <a:solidFill>
                  <a:srgbClr val="FF0000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2.	</a:t>
            </a:r>
            <a:r>
              <a:rPr lang="vi-VN" sz="4800" b="1">
                <a:solidFill>
                  <a:schemeClr val="tx1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ĐIỀU RĂN QUAN TRỌNG NHẤT LÀ PHẢI YÊU MẾN AI?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ExtraBold" panose="00000900000000000000" pitchFamily="2" charset="0"/>
              <a:ea typeface="Verdan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D86B59-2D0D-4C06-A9CE-7906907D37A0}"/>
              </a:ext>
            </a:extLst>
          </p:cNvPr>
          <p:cNvSpPr/>
          <p:nvPr/>
        </p:nvSpPr>
        <p:spPr>
          <a:xfrm>
            <a:off x="-687" y="5022254"/>
            <a:ext cx="12192000" cy="18484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600" b="1">
                <a:solidFill>
                  <a:srgbClr val="FF0000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3.	</a:t>
            </a:r>
            <a:r>
              <a:rPr lang="vi-VN" sz="4600" b="1">
                <a:solidFill>
                  <a:schemeClr val="tx1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“THƯA THẦY, TRONG SÁCH LUẬT MÔ-SÊ, … … NÀO LÀ … … TRỌNG NHẤT ?”</a:t>
            </a:r>
            <a:endParaRPr kumimoji="0" lang="en-US" sz="4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ExtraBold" panose="00000900000000000000" pitchFamily="2" charset="0"/>
              <a:ea typeface="Verdan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4756FA5-8C70-40C8-9A08-3CC0FA9FD6E6}"/>
              </a:ext>
            </a:extLst>
          </p:cNvPr>
          <p:cNvSpPr/>
          <p:nvPr/>
        </p:nvSpPr>
        <p:spPr>
          <a:xfrm>
            <a:off x="4763" y="5008537"/>
            <a:ext cx="12192000" cy="18484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200" b="1">
                <a:solidFill>
                  <a:srgbClr val="FF0000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4.	</a:t>
            </a:r>
            <a:r>
              <a:rPr lang="vi-VN" sz="4200" b="1">
                <a:solidFill>
                  <a:schemeClr val="tx1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NGƯỜI PHA-RI-SÊU HỎI ĐỨC GIÊ-SU VỀ CÁC ĐIỀU RĂNG TRONG LUẬT NÀO?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ExtraBold" panose="00000900000000000000" pitchFamily="2" charset="0"/>
              <a:ea typeface="Verdana" panose="020B060403050404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CD7235-07BB-4BAF-AB34-22C76D074B75}"/>
              </a:ext>
            </a:extLst>
          </p:cNvPr>
          <p:cNvSpPr/>
          <p:nvPr/>
        </p:nvSpPr>
        <p:spPr>
          <a:xfrm>
            <a:off x="-3691" y="5019861"/>
            <a:ext cx="12192000" cy="18484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000" b="1">
                <a:solidFill>
                  <a:srgbClr val="FF0000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5.	</a:t>
            </a:r>
            <a:r>
              <a:rPr lang="vi-VN" sz="4000" b="1">
                <a:solidFill>
                  <a:schemeClr val="tx1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“NGƯƠI PHẢI YÊU MẾN ĐỨC CHÚA, THIÊN CHÚA CỦA NGƯƠI, … …, HẾT LINH HỒN VÀ HẾT TRÍ KHÔN NGƯƠI.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ExtraBold" panose="00000900000000000000" pitchFamily="2" charset="0"/>
              <a:ea typeface="Verdana" panose="020B060403050404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9A68BC3-40EE-4B3F-8D84-F61593E19179}"/>
              </a:ext>
            </a:extLst>
          </p:cNvPr>
          <p:cNvSpPr/>
          <p:nvPr/>
        </p:nvSpPr>
        <p:spPr>
          <a:xfrm>
            <a:off x="-4444" y="5012627"/>
            <a:ext cx="12192000" cy="18484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vi-VN" sz="4400" b="1">
                <a:solidFill>
                  <a:srgbClr val="FF0000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6.	</a:t>
            </a:r>
            <a:r>
              <a:rPr lang="vi-VN" sz="4400" b="1">
                <a:solidFill>
                  <a:schemeClr val="tx1"/>
                </a:solidFill>
                <a:latin typeface="Montserrat ExtraBold" panose="00000900000000000000" pitchFamily="2" charset="0"/>
                <a:ea typeface="Verdana" panose="020B0604030504040204" pitchFamily="34" charset="0"/>
              </a:rPr>
              <a:t>TẤT CẢ LUẬT MÔ-SÊ VÀ CÁC … … … ĐỀU TUỲ THUỘC VÀO HAI ĐIỀU RĂN ẤY.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tserrat ExtraBold" panose="00000900000000000000" pitchFamily="2" charset="0"/>
              <a:ea typeface="Verdana" panose="020B060403050404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6FCF4AB-79B1-4EA6-9DDF-469ABBCDF83F}"/>
              </a:ext>
            </a:extLst>
          </p:cNvPr>
          <p:cNvSpPr/>
          <p:nvPr/>
        </p:nvSpPr>
        <p:spPr>
          <a:xfrm>
            <a:off x="1479644" y="4106510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856A9E9-678E-404F-ABF4-AE7430304EE2}"/>
              </a:ext>
            </a:extLst>
          </p:cNvPr>
          <p:cNvSpPr/>
          <p:nvPr/>
        </p:nvSpPr>
        <p:spPr>
          <a:xfrm>
            <a:off x="2361268" y="4106510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62368A4-4809-4B70-8587-888EFCEAABED}"/>
              </a:ext>
            </a:extLst>
          </p:cNvPr>
          <p:cNvSpPr/>
          <p:nvPr/>
        </p:nvSpPr>
        <p:spPr>
          <a:xfrm>
            <a:off x="3248856" y="4106510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0E0D1E4-D5B2-4619-AA00-978CCCB9BFDE}"/>
              </a:ext>
            </a:extLst>
          </p:cNvPr>
          <p:cNvSpPr/>
          <p:nvPr/>
        </p:nvSpPr>
        <p:spPr>
          <a:xfrm>
            <a:off x="4130480" y="4106510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1D131D7-E527-452A-981C-267F03979778}"/>
              </a:ext>
            </a:extLst>
          </p:cNvPr>
          <p:cNvSpPr/>
          <p:nvPr/>
        </p:nvSpPr>
        <p:spPr>
          <a:xfrm>
            <a:off x="5022528" y="4108498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66FA0EC-E88F-428A-93FF-6C0CE748CD61}"/>
              </a:ext>
            </a:extLst>
          </p:cNvPr>
          <p:cNvSpPr/>
          <p:nvPr/>
        </p:nvSpPr>
        <p:spPr>
          <a:xfrm>
            <a:off x="5904152" y="4108498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19DE8C8-8601-418B-8E2C-DBC03F0573F8}"/>
              </a:ext>
            </a:extLst>
          </p:cNvPr>
          <p:cNvSpPr/>
          <p:nvPr/>
        </p:nvSpPr>
        <p:spPr>
          <a:xfrm>
            <a:off x="6789752" y="4108219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4B5B023-176C-4C56-B60F-953A8249B452}"/>
              </a:ext>
            </a:extLst>
          </p:cNvPr>
          <p:cNvSpPr/>
          <p:nvPr/>
        </p:nvSpPr>
        <p:spPr>
          <a:xfrm>
            <a:off x="7671376" y="4110729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1E0D81A-6CBD-46E8-8D56-03E3C323548E}"/>
              </a:ext>
            </a:extLst>
          </p:cNvPr>
          <p:cNvSpPr/>
          <p:nvPr/>
        </p:nvSpPr>
        <p:spPr>
          <a:xfrm>
            <a:off x="8553000" y="4109401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91A7B84-9C06-4F18-97F2-E01CA9FCE85F}"/>
              </a:ext>
            </a:extLst>
          </p:cNvPr>
          <p:cNvSpPr/>
          <p:nvPr/>
        </p:nvSpPr>
        <p:spPr>
          <a:xfrm>
            <a:off x="9440588" y="4109401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3ECE692-B030-499C-9F01-5502648052B1}"/>
              </a:ext>
            </a:extLst>
          </p:cNvPr>
          <p:cNvSpPr/>
          <p:nvPr/>
        </p:nvSpPr>
        <p:spPr>
          <a:xfrm>
            <a:off x="4127211" y="3290716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6A63FD5-5F3E-41A9-8D43-4BD26C7AABBB}"/>
              </a:ext>
            </a:extLst>
          </p:cNvPr>
          <p:cNvSpPr/>
          <p:nvPr/>
        </p:nvSpPr>
        <p:spPr>
          <a:xfrm>
            <a:off x="5019259" y="3292704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437702AE-D2B2-42EF-85BC-9ED9553E0BB2}"/>
              </a:ext>
            </a:extLst>
          </p:cNvPr>
          <p:cNvSpPr/>
          <p:nvPr/>
        </p:nvSpPr>
        <p:spPr>
          <a:xfrm>
            <a:off x="5900883" y="3292704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A3E256EA-62CC-4977-93FB-D71D3466B501}"/>
              </a:ext>
            </a:extLst>
          </p:cNvPr>
          <p:cNvSpPr/>
          <p:nvPr/>
        </p:nvSpPr>
        <p:spPr>
          <a:xfrm>
            <a:off x="6786483" y="3292425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979CA9A-9583-4FC0-A158-D233544B64E1}"/>
              </a:ext>
            </a:extLst>
          </p:cNvPr>
          <p:cNvSpPr/>
          <p:nvPr/>
        </p:nvSpPr>
        <p:spPr>
          <a:xfrm>
            <a:off x="7668107" y="3294935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96F5E3C-CF46-465D-B629-444DF502C0BF}"/>
              </a:ext>
            </a:extLst>
          </p:cNvPr>
          <p:cNvSpPr/>
          <p:nvPr/>
        </p:nvSpPr>
        <p:spPr>
          <a:xfrm>
            <a:off x="8549731" y="3293607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1BF98A2-521C-4BB0-867B-D6F4619D24DD}"/>
              </a:ext>
            </a:extLst>
          </p:cNvPr>
          <p:cNvSpPr/>
          <p:nvPr/>
        </p:nvSpPr>
        <p:spPr>
          <a:xfrm>
            <a:off x="9437319" y="3293607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E582D55-C425-446E-A570-78A338FF414A}"/>
              </a:ext>
            </a:extLst>
          </p:cNvPr>
          <p:cNvSpPr/>
          <p:nvPr/>
        </p:nvSpPr>
        <p:spPr>
          <a:xfrm>
            <a:off x="1474387" y="2466656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581222E-04F7-4A69-9C91-9ADA1A4FFA69}"/>
              </a:ext>
            </a:extLst>
          </p:cNvPr>
          <p:cNvSpPr/>
          <p:nvPr/>
        </p:nvSpPr>
        <p:spPr>
          <a:xfrm>
            <a:off x="2356011" y="2466656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13ABB2C-A2B3-40D1-BD9D-81D724E3266A}"/>
              </a:ext>
            </a:extLst>
          </p:cNvPr>
          <p:cNvSpPr/>
          <p:nvPr/>
        </p:nvSpPr>
        <p:spPr>
          <a:xfrm>
            <a:off x="3243599" y="2466656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2C863C2-6EDE-41E3-AC34-56C26BB2D341}"/>
              </a:ext>
            </a:extLst>
          </p:cNvPr>
          <p:cNvSpPr/>
          <p:nvPr/>
        </p:nvSpPr>
        <p:spPr>
          <a:xfrm>
            <a:off x="4125223" y="2466656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3907764-F481-46F2-99DC-173B1715753D}"/>
              </a:ext>
            </a:extLst>
          </p:cNvPr>
          <p:cNvSpPr/>
          <p:nvPr/>
        </p:nvSpPr>
        <p:spPr>
          <a:xfrm>
            <a:off x="5017271" y="2468644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C15C866-C2E2-4EFF-B8A7-E95F33E87AA8}"/>
              </a:ext>
            </a:extLst>
          </p:cNvPr>
          <p:cNvSpPr/>
          <p:nvPr/>
        </p:nvSpPr>
        <p:spPr>
          <a:xfrm>
            <a:off x="5898895" y="2468644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398007E-B98B-4F4B-BE02-41A52972BC74}"/>
              </a:ext>
            </a:extLst>
          </p:cNvPr>
          <p:cNvSpPr/>
          <p:nvPr/>
        </p:nvSpPr>
        <p:spPr>
          <a:xfrm>
            <a:off x="6784495" y="2468365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C4C6B684-A38E-4804-8B59-15F307F01377}"/>
              </a:ext>
            </a:extLst>
          </p:cNvPr>
          <p:cNvSpPr/>
          <p:nvPr/>
        </p:nvSpPr>
        <p:spPr>
          <a:xfrm>
            <a:off x="7666119" y="2470875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8A8C6FF-7CEB-478A-8572-E7E012554EDC}"/>
              </a:ext>
            </a:extLst>
          </p:cNvPr>
          <p:cNvSpPr/>
          <p:nvPr/>
        </p:nvSpPr>
        <p:spPr>
          <a:xfrm>
            <a:off x="2352035" y="1673561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EE81C65-43D6-4A83-9FA9-8668A9FD5481}"/>
              </a:ext>
            </a:extLst>
          </p:cNvPr>
          <p:cNvSpPr/>
          <p:nvPr/>
        </p:nvSpPr>
        <p:spPr>
          <a:xfrm>
            <a:off x="3239623" y="1673561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C9F4DD6-ACC7-4603-B56C-B69C4A08FF78}"/>
              </a:ext>
            </a:extLst>
          </p:cNvPr>
          <p:cNvSpPr/>
          <p:nvPr/>
        </p:nvSpPr>
        <p:spPr>
          <a:xfrm>
            <a:off x="4121247" y="1673561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50A54964-A5DB-4F5B-9648-954B085C5D55}"/>
              </a:ext>
            </a:extLst>
          </p:cNvPr>
          <p:cNvSpPr/>
          <p:nvPr/>
        </p:nvSpPr>
        <p:spPr>
          <a:xfrm>
            <a:off x="5013295" y="1675549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7F8EFD6-E14B-4709-9DC5-3DC03F6A2C4A}"/>
              </a:ext>
            </a:extLst>
          </p:cNvPr>
          <p:cNvSpPr/>
          <p:nvPr/>
        </p:nvSpPr>
        <p:spPr>
          <a:xfrm>
            <a:off x="5894919" y="1675549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FC7FC18D-2F2E-4300-ACBE-E3CA0064311F}"/>
              </a:ext>
            </a:extLst>
          </p:cNvPr>
          <p:cNvSpPr/>
          <p:nvPr/>
        </p:nvSpPr>
        <p:spPr>
          <a:xfrm>
            <a:off x="6780519" y="1675270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CD78423-0DDD-4E8E-A6A0-5B9CD02A3025}"/>
              </a:ext>
            </a:extLst>
          </p:cNvPr>
          <p:cNvSpPr/>
          <p:nvPr/>
        </p:nvSpPr>
        <p:spPr>
          <a:xfrm>
            <a:off x="7662143" y="1677780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F1DB864-5DE6-423E-8FA9-87368CA9112F}"/>
              </a:ext>
            </a:extLst>
          </p:cNvPr>
          <p:cNvSpPr/>
          <p:nvPr/>
        </p:nvSpPr>
        <p:spPr>
          <a:xfrm>
            <a:off x="2348059" y="880125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423EC19C-AE24-43D4-AECD-5C628BA0F5A0}"/>
              </a:ext>
            </a:extLst>
          </p:cNvPr>
          <p:cNvSpPr/>
          <p:nvPr/>
        </p:nvSpPr>
        <p:spPr>
          <a:xfrm>
            <a:off x="3235647" y="880125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F514DD0C-3916-4B76-9EB6-8887C093D270}"/>
              </a:ext>
            </a:extLst>
          </p:cNvPr>
          <p:cNvSpPr/>
          <p:nvPr/>
        </p:nvSpPr>
        <p:spPr>
          <a:xfrm>
            <a:off x="4117271" y="880125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AF014393-0561-4EE0-BADC-50E5E33E5DD2}"/>
              </a:ext>
            </a:extLst>
          </p:cNvPr>
          <p:cNvSpPr/>
          <p:nvPr/>
        </p:nvSpPr>
        <p:spPr>
          <a:xfrm>
            <a:off x="5009319" y="882113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A7A7A294-4483-4344-8658-DBADD6B78469}"/>
              </a:ext>
            </a:extLst>
          </p:cNvPr>
          <p:cNvSpPr/>
          <p:nvPr/>
        </p:nvSpPr>
        <p:spPr>
          <a:xfrm>
            <a:off x="5890943" y="882113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FB866D7-0E44-4679-9DA6-D0BD04F73948}"/>
              </a:ext>
            </a:extLst>
          </p:cNvPr>
          <p:cNvSpPr/>
          <p:nvPr/>
        </p:nvSpPr>
        <p:spPr>
          <a:xfrm>
            <a:off x="6776543" y="881834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2E2344F-9197-4687-B984-1C5D0641BE55}"/>
              </a:ext>
            </a:extLst>
          </p:cNvPr>
          <p:cNvSpPr/>
          <p:nvPr/>
        </p:nvSpPr>
        <p:spPr>
          <a:xfrm>
            <a:off x="7658167" y="884344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E60523FC-8A37-4AC1-BCF3-A13163C895CA}"/>
              </a:ext>
            </a:extLst>
          </p:cNvPr>
          <p:cNvSpPr/>
          <p:nvPr/>
        </p:nvSpPr>
        <p:spPr>
          <a:xfrm>
            <a:off x="8539791" y="883016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8F66C476-B5FA-4DB5-AEE0-618F61ACED60}"/>
              </a:ext>
            </a:extLst>
          </p:cNvPr>
          <p:cNvSpPr/>
          <p:nvPr/>
        </p:nvSpPr>
        <p:spPr>
          <a:xfrm>
            <a:off x="9427379" y="883016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9D6B4BE-D32C-4EFE-8A66-0CEE795D7B23}"/>
              </a:ext>
            </a:extLst>
          </p:cNvPr>
          <p:cNvSpPr/>
          <p:nvPr/>
        </p:nvSpPr>
        <p:spPr>
          <a:xfrm>
            <a:off x="1462459" y="60821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6260741-990C-44FC-A0E8-2143128DF9B4}"/>
              </a:ext>
            </a:extLst>
          </p:cNvPr>
          <p:cNvSpPr/>
          <p:nvPr/>
        </p:nvSpPr>
        <p:spPr>
          <a:xfrm>
            <a:off x="2344083" y="60821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BB244F1E-135E-45EE-A47B-BD142BC18A42}"/>
              </a:ext>
            </a:extLst>
          </p:cNvPr>
          <p:cNvSpPr/>
          <p:nvPr/>
        </p:nvSpPr>
        <p:spPr>
          <a:xfrm>
            <a:off x="3231671" y="60821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364389C-C76B-4EFE-A32E-715EED493A0B}"/>
              </a:ext>
            </a:extLst>
          </p:cNvPr>
          <p:cNvSpPr/>
          <p:nvPr/>
        </p:nvSpPr>
        <p:spPr>
          <a:xfrm>
            <a:off x="4113295" y="60821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625E5092-1FA9-49B3-A242-1D48764703F2}"/>
              </a:ext>
            </a:extLst>
          </p:cNvPr>
          <p:cNvSpPr/>
          <p:nvPr/>
        </p:nvSpPr>
        <p:spPr>
          <a:xfrm>
            <a:off x="5005343" y="62809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E2A4A8A4-DC55-447D-BC63-D6554DC2F5A2}"/>
              </a:ext>
            </a:extLst>
          </p:cNvPr>
          <p:cNvSpPr/>
          <p:nvPr/>
        </p:nvSpPr>
        <p:spPr>
          <a:xfrm>
            <a:off x="5886967" y="62809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61D0887B-5214-4FF4-BD90-D9F449B9C2F3}"/>
              </a:ext>
            </a:extLst>
          </p:cNvPr>
          <p:cNvSpPr/>
          <p:nvPr/>
        </p:nvSpPr>
        <p:spPr>
          <a:xfrm>
            <a:off x="6772567" y="62530"/>
            <a:ext cx="885600" cy="806400"/>
          </a:xfrm>
          <a:prstGeom prst="rect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2673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9" dur="1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2" dur="1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5" dur="1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8" dur="1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1" dur="1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4" dur="1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7" dur="1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6" dur="1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9" dur="1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2" dur="1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5" dur="1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8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1" dur="1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4" dur="1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7" dur="1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50" dur="1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9" dur="1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2" dur="1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5" dur="1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8" dur="1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1" dur="1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4" dur="1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7" dur="1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4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1" dur="1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4" dur="1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7" dur="1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80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83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86" dur="1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89" dur="1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92" dur="1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5" fill="hold">
                      <p:stCondLst>
                        <p:cond delay="0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6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9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2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5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8" dur="1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1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4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7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0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83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6" fill="hold">
                      <p:stCondLst>
                        <p:cond delay="0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9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9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6" fill="hold">
                      <p:stCondLst>
                        <p:cond delay="indefinite"/>
                      </p:stCondLst>
                      <p:childTnLst>
                        <p:par>
                          <p:cTn id="427" fill="hold">
                            <p:stCondLst>
                              <p:cond delay="0"/>
                            </p:stCondLst>
                            <p:childTnLst>
                              <p:par>
                                <p:cTn id="42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2" dur="1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5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38" dur="1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1" dur="1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4" dur="1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7" dur="1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50" dur="1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25" grpId="0" animBg="1"/>
      <p:bldP spid="25" grpId="1" animBg="1"/>
      <p:bldP spid="34" grpId="0" animBg="1"/>
      <p:bldP spid="34" grpId="1" animBg="1"/>
      <p:bldP spid="36" grpId="0" animBg="1"/>
      <p:bldP spid="36" grpId="1" animBg="1"/>
      <p:bldP spid="38" grpId="0" animBg="1"/>
      <p:bldP spid="38" grpId="1" animBg="1"/>
      <p:bldP spid="40" grpId="0" animBg="1"/>
      <p:bldP spid="40" grpId="1" animBg="1"/>
      <p:bldP spid="42" grpId="0" animBg="1"/>
      <p:bldP spid="42" grpId="1" animBg="1"/>
      <p:bldP spid="44" grpId="0" animBg="1"/>
      <p:bldP spid="44" grpId="1" animBg="1"/>
      <p:bldP spid="46" grpId="0" animBg="1"/>
      <p:bldP spid="46" grpId="1" animBg="1"/>
      <p:bldP spid="48" grpId="0" animBg="1"/>
      <p:bldP spid="48" grpId="1" animBg="1"/>
      <p:bldP spid="50" grpId="0" animBg="1"/>
      <p:bldP spid="50" grpId="1" animBg="1"/>
      <p:bldP spid="52" grpId="0" animBg="1"/>
      <p:bldP spid="52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.A – Tiếng Vỗ Tay">
            <a:hlinkClick r:id="" action="ppaction://media"/>
            <a:extLst>
              <a:ext uri="{FF2B5EF4-FFF2-40B4-BE49-F238E27FC236}">
                <a16:creationId xmlns:a16="http://schemas.microsoft.com/office/drawing/2014/main" id="{DCA2C0E7-7A17-45D2-8D21-7AB7604638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9675" y="1654175"/>
            <a:ext cx="406400" cy="406400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D8606B6-E503-455E-88CB-1512B87F10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714397"/>
              </p:ext>
            </p:extLst>
          </p:nvPr>
        </p:nvGraphicFramePr>
        <p:xfrm>
          <a:off x="435760" y="333816"/>
          <a:ext cx="11320480" cy="6190368"/>
        </p:xfrm>
        <a:graphic>
          <a:graphicData uri="http://schemas.openxmlformats.org/drawingml/2006/table">
            <a:tbl>
              <a:tblPr firstRow="1" firstCol="1" bandRow="1"/>
              <a:tblGrid>
                <a:gridCol w="1132048">
                  <a:extLst>
                    <a:ext uri="{9D8B030D-6E8A-4147-A177-3AD203B41FA5}">
                      <a16:colId xmlns:a16="http://schemas.microsoft.com/office/drawing/2014/main" val="654422859"/>
                    </a:ext>
                  </a:extLst>
                </a:gridCol>
                <a:gridCol w="1132048">
                  <a:extLst>
                    <a:ext uri="{9D8B030D-6E8A-4147-A177-3AD203B41FA5}">
                      <a16:colId xmlns:a16="http://schemas.microsoft.com/office/drawing/2014/main" val="2265380165"/>
                    </a:ext>
                  </a:extLst>
                </a:gridCol>
                <a:gridCol w="1132048">
                  <a:extLst>
                    <a:ext uri="{9D8B030D-6E8A-4147-A177-3AD203B41FA5}">
                      <a16:colId xmlns:a16="http://schemas.microsoft.com/office/drawing/2014/main" val="1235073893"/>
                    </a:ext>
                  </a:extLst>
                </a:gridCol>
                <a:gridCol w="1132048">
                  <a:extLst>
                    <a:ext uri="{9D8B030D-6E8A-4147-A177-3AD203B41FA5}">
                      <a16:colId xmlns:a16="http://schemas.microsoft.com/office/drawing/2014/main" val="2635089654"/>
                    </a:ext>
                  </a:extLst>
                </a:gridCol>
                <a:gridCol w="1132048">
                  <a:extLst>
                    <a:ext uri="{9D8B030D-6E8A-4147-A177-3AD203B41FA5}">
                      <a16:colId xmlns:a16="http://schemas.microsoft.com/office/drawing/2014/main" val="700485465"/>
                    </a:ext>
                  </a:extLst>
                </a:gridCol>
                <a:gridCol w="1132048">
                  <a:extLst>
                    <a:ext uri="{9D8B030D-6E8A-4147-A177-3AD203B41FA5}">
                      <a16:colId xmlns:a16="http://schemas.microsoft.com/office/drawing/2014/main" val="3375160887"/>
                    </a:ext>
                  </a:extLst>
                </a:gridCol>
                <a:gridCol w="1132048">
                  <a:extLst>
                    <a:ext uri="{9D8B030D-6E8A-4147-A177-3AD203B41FA5}">
                      <a16:colId xmlns:a16="http://schemas.microsoft.com/office/drawing/2014/main" val="1591241545"/>
                    </a:ext>
                  </a:extLst>
                </a:gridCol>
                <a:gridCol w="1132048">
                  <a:extLst>
                    <a:ext uri="{9D8B030D-6E8A-4147-A177-3AD203B41FA5}">
                      <a16:colId xmlns:a16="http://schemas.microsoft.com/office/drawing/2014/main" val="2541607162"/>
                    </a:ext>
                  </a:extLst>
                </a:gridCol>
                <a:gridCol w="1132048">
                  <a:extLst>
                    <a:ext uri="{9D8B030D-6E8A-4147-A177-3AD203B41FA5}">
                      <a16:colId xmlns:a16="http://schemas.microsoft.com/office/drawing/2014/main" val="1098964288"/>
                    </a:ext>
                  </a:extLst>
                </a:gridCol>
                <a:gridCol w="1132048">
                  <a:extLst>
                    <a:ext uri="{9D8B030D-6E8A-4147-A177-3AD203B41FA5}">
                      <a16:colId xmlns:a16="http://schemas.microsoft.com/office/drawing/2014/main" val="527939727"/>
                    </a:ext>
                  </a:extLst>
                </a:gridCol>
              </a:tblGrid>
              <a:tr h="10317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P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Ả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0000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Y</a:t>
                      </a:r>
                      <a:endParaRPr lang="vi-VN" sz="4000">
                        <a:solidFill>
                          <a:srgbClr val="FF0000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Ê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U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91071967"/>
                  </a:ext>
                </a:extLst>
              </a:tr>
              <a:tr h="10317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0000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Ê</a:t>
                      </a:r>
                      <a:endParaRPr lang="vi-VN" sz="4000">
                        <a:solidFill>
                          <a:srgbClr val="FF0000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C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U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Á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932714"/>
                  </a:ext>
                </a:extLst>
              </a:tr>
              <a:tr h="10317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Đ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Ề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0000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U</a:t>
                      </a:r>
                      <a:endParaRPr lang="vi-VN" sz="4000">
                        <a:solidFill>
                          <a:srgbClr val="FF0000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R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Ă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1270996"/>
                  </a:ext>
                </a:extLst>
              </a:tr>
              <a:tr h="10317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U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Ậ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0000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M</a:t>
                      </a:r>
                      <a:endParaRPr lang="vi-VN" sz="4000">
                        <a:solidFill>
                          <a:srgbClr val="FF0000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Ô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S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Ê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3413587"/>
                  </a:ext>
                </a:extLst>
              </a:tr>
              <a:tr h="10317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333333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0000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Ế</a:t>
                      </a:r>
                      <a:endParaRPr lang="vi-VN" sz="4000">
                        <a:solidFill>
                          <a:srgbClr val="FF0000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Ò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495698"/>
                  </a:ext>
                </a:extLst>
              </a:tr>
              <a:tr h="10317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S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Á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C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0000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4000">
                        <a:solidFill>
                          <a:srgbClr val="FF0000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Ô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S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4000" b="1">
                          <a:solidFill>
                            <a:srgbClr val="FFFFFF"/>
                          </a:solidFill>
                          <a:effectLst/>
                          <a:latin typeface="Montserrat Black" panose="00000A00000000000000" pitchFamily="2" charset="0"/>
                          <a:ea typeface="Calibri" panose="020F0502020204030204" pitchFamily="34" charset="0"/>
                        </a:rPr>
                        <a:t>Ứ</a:t>
                      </a:r>
                      <a:endParaRPr lang="vi-VN" sz="4000">
                        <a:solidFill>
                          <a:srgbClr val="333333"/>
                        </a:solidFill>
                        <a:effectLst/>
                        <a:latin typeface="Montserrat Black" panose="00000A00000000000000" pitchFamily="2" charset="0"/>
                        <a:ea typeface="Calibri" panose="020F0502020204030204" pitchFamily="34" charset="0"/>
                      </a:endParaRPr>
                    </a:p>
                  </a:txBody>
                  <a:tcPr marL="87642" marR="8764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993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0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773596" y="254000"/>
            <a:ext cx="10644809" cy="106479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v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ới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cùng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endParaRPr kumimoji="0" lang="en-US" sz="368400" b="1" i="0" u="none" strike="noStrike" kern="1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524001" y="5539206"/>
            <a:ext cx="9143999" cy="1064795"/>
          </a:xfrm>
          <a:prstGeom prst="flowChartAlternateProcess">
            <a:avLst/>
          </a:prstGeom>
          <a:solidFill>
            <a:srgbClr val="7030A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TRẮC</a:t>
            </a: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NGHIỆM</a:t>
            </a:r>
            <a:endParaRPr kumimoji="0" lang="en-US" altLang="en-US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27FFDE-9CD5-4E67-B014-858183DD8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248" y="1591055"/>
            <a:ext cx="4875789" cy="367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4700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054" grpId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Luật Mô-sê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Luật các ngôn sứ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Luật yêu thương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lvl="0"/>
              <a:r>
                <a:rPr lang="en-US" sz="5400" b="1">
                  <a:latin typeface="Times New Roman" panose="02020603050405020304" pitchFamily="18" charset="0"/>
                  <a:ea typeface="Verdana" panose="020B0604030504040204" pitchFamily="34" charset="0"/>
                  <a:cs typeface="Times New Roman" panose="02020603050405020304" pitchFamily="18" charset="0"/>
                </a:rPr>
                <a:t>Luật Thiên Chúa</a:t>
              </a:r>
              <a:endParaRPr lang="vi-VN" sz="5400" b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4509992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</a:t>
              </a: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Luật yêu thương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Chúa Giê-su đã tạo nên một luật mới là luật gì?</a:t>
            </a:r>
            <a:endParaRPr lang="vi-VN" sz="54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1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Mười điều răn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Mến Chúa, yêu người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Tin Thiên Chúa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lvl="0"/>
              <a:r>
                <a:rPr lang="en-US" sz="6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Làm việc bác ái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3642089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Mến Chúa, yêu người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5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Luật yêu thương dạy chúng ta điều gì?</a:t>
            </a:r>
            <a:endParaRPr lang="vi-VN" sz="54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42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Một người thuộc nhóm Xađốc.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Một người thuộc phe Hêrôđê.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Một người thông luật.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lvl="0"/>
              <a:r>
                <a:rPr lang="en-US" sz="6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Một môn đệ.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4504653"/>
            <a:ext cx="12240885" cy="806780"/>
            <a:chOff x="-1896924" y="3954440"/>
            <a:chExt cx="10566931" cy="691515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3960155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1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C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3954440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Một người thông luật.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5400" b="1" noProof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3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Ai đã hỏi Đức Giêsu, trong sách luật Môsê, điều răn nào trọng nhất?</a:t>
            </a:r>
            <a:endParaRPr lang="vi-VN" sz="54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82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Như bản thân mình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Bằng việc bác ái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Như anh em gia đình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lvl="0"/>
              <a:r>
                <a:rPr lang="vi-VN" sz="6000" b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Như họ hàng ruột thịt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2774183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A</a:t>
              </a: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Như bản thân mình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5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4</a:t>
            </a: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54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Chúa dạy ta yêu người thân cận như thế nào?</a:t>
            </a:r>
            <a:endParaRPr lang="vi-VN" sz="54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8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E6FF85-6756-434B-A8E1-E10F6E46C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070" y="3211551"/>
            <a:ext cx="4022323" cy="3288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431C5340-3CA1-47F1-8EAE-0D2383149045}"/>
              </a:ext>
            </a:extLst>
          </p:cNvPr>
          <p:cNvSpPr/>
          <p:nvPr/>
        </p:nvSpPr>
        <p:spPr>
          <a:xfrm>
            <a:off x="4467225" y="104775"/>
            <a:ext cx="7724776" cy="6296025"/>
          </a:xfrm>
          <a:prstGeom prst="cloudCallout">
            <a:avLst>
              <a:gd name="adj1" fmla="val -47502"/>
              <a:gd name="adj2" fmla="val 49905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ADFAF-9DC5-4BFB-A7AD-1DD2DCFFB09F}"/>
              </a:ext>
            </a:extLst>
          </p:cNvPr>
          <p:cNvSpPr txBox="1"/>
          <p:nvPr/>
        </p:nvSpPr>
        <p:spPr>
          <a:xfrm>
            <a:off x="5100492" y="1545172"/>
            <a:ext cx="6310854" cy="34152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5000" b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Thiếu nhi làm gì</a:t>
            </a:r>
          </a:p>
          <a:p>
            <a:pPr lvl="0"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5000" b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để tỏ lòng mến Chúa và yêu người?</a:t>
            </a:r>
            <a:endParaRPr kumimoji="0" lang="en-US" sz="5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EF6069-D6E0-4AA3-BC00-AEC2B19ED6CD}"/>
              </a:ext>
            </a:extLst>
          </p:cNvPr>
          <p:cNvSpPr txBox="1"/>
          <p:nvPr/>
        </p:nvSpPr>
        <p:spPr>
          <a:xfrm>
            <a:off x="780654" y="725711"/>
            <a:ext cx="28621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THIẾU NHI YÊU CHÚA</a:t>
            </a:r>
          </a:p>
        </p:txBody>
      </p:sp>
    </p:spTree>
    <p:extLst>
      <p:ext uri="{BB962C8B-B14F-4D97-AF65-F5344CB8AC3E}">
        <p14:creationId xmlns:p14="http://schemas.microsoft.com/office/powerpoint/2010/main" val="59399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628</Words>
  <Application>Microsoft Office PowerPoint</Application>
  <PresentationFormat>Widescreen</PresentationFormat>
  <Paragraphs>213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Algerian</vt:lpstr>
      <vt:lpstr>Arial</vt:lpstr>
      <vt:lpstr>Calibri</vt:lpstr>
      <vt:lpstr>Calibri Light</vt:lpstr>
      <vt:lpstr>Montserrat Black</vt:lpstr>
      <vt:lpstr>Montserrat ExtraBold</vt:lpstr>
      <vt:lpstr>Montserrat SemiBold</vt:lpstr>
      <vt:lpstr>SVN-The Voice</vt:lpstr>
      <vt:lpstr>Times New Roman</vt:lpstr>
      <vt:lpstr>Verdana</vt:lpstr>
      <vt:lpstr>Office Theme</vt:lpstr>
      <vt:lpstr>1_Office Theme</vt:lpstr>
      <vt:lpstr>PowerPoint Presentation</vt:lpstr>
      <vt:lpstr>PowerPoint Presentation</vt:lpstr>
      <vt:lpstr>Rồi một người thông luật trong nhóm hỏi Đức Giê-su để thử Người rằng:</vt:lpstr>
      <vt:lpstr>“Thưa Thầy, trong sách Luật Mô-sê, điều răn nào là điều răn trọng nhất ?”</vt:lpstr>
      <vt:lpstr>Đức Giê-su đáp: “Ngươi phải yêu mến Đức Chúa, Thiên Chúa của ngươi, hết lòng, hết linh hồn và hết trí khôn ngươi. </vt:lpstr>
      <vt:lpstr>Đó là điều răn trọng nhất và điều răn thứ nhất. </vt:lpstr>
      <vt:lpstr>Còn điều răn thứ hai, cũng giống điều răn ấy, là : Ngươi phải yêu người thân cận như chính mình. </vt:lpstr>
      <vt:lpstr>Tất cả Luật Mô-sê và các sách ngôn sứ đều tuỳ thuộc vào hai điều răn ấy.” ĐÓ LÀ LỜI CHÚA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jacky phan</dc:creator>
  <cp:lastModifiedBy>Mr Tam Nguyen</cp:lastModifiedBy>
  <cp:revision>6</cp:revision>
  <dcterms:created xsi:type="dcterms:W3CDTF">2020-10-23T08:40:14Z</dcterms:created>
  <dcterms:modified xsi:type="dcterms:W3CDTF">2026-10-24T09:22:38Z</dcterms:modified>
</cp:coreProperties>
</file>