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332" r:id="rId4"/>
    <p:sldId id="344" r:id="rId5"/>
    <p:sldId id="345" r:id="rId6"/>
    <p:sldId id="346" r:id="rId7"/>
    <p:sldId id="347" r:id="rId8"/>
    <p:sldId id="351" r:id="rId9"/>
    <p:sldId id="348" r:id="rId10"/>
    <p:sldId id="349" r:id="rId11"/>
    <p:sldId id="350" r:id="rId12"/>
    <p:sldId id="343" r:id="rId13"/>
    <p:sldId id="352" r:id="rId14"/>
    <p:sldId id="353" r:id="rId15"/>
    <p:sldId id="354" r:id="rId16"/>
    <p:sldId id="355" r:id="rId17"/>
    <p:sldId id="293" r:id="rId18"/>
    <p:sldId id="294" r:id="rId19"/>
    <p:sldId id="327" r:id="rId20"/>
    <p:sldId id="260" r:id="rId21"/>
    <p:sldId id="308" r:id="rId22"/>
    <p:sldId id="356" r:id="rId23"/>
    <p:sldId id="357" r:id="rId24"/>
    <p:sldId id="358" r:id="rId25"/>
    <p:sldId id="29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2280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77854-CDEF-4D17-AE3A-CEF64C872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227AE-3DD4-4827-85B2-D527FDED2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762A3-738B-46B7-BBF5-B49F0D5F6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02529-1782-47F5-BFB8-7EDB0B897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AFA32-47B2-4A79-A9E1-8B1F4191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7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B4888-8674-4D5F-BA84-570F51EC9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2493-7A46-4B80-AF50-59D925048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C91FB-A2AD-423B-AD8D-D2A054A3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CA342-3501-465D-A95C-E9F7371B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51830-CB1B-4405-8ADC-D9A38EE5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1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9C24-E248-4CD1-879F-ACCE90F1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35F85-6064-4CA3-B210-2CD662A83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9D11D-2EE6-48DF-A87E-0615EA0E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BB6E3-991C-4F5A-9683-D63C7E0A1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A4BBC-3D5D-4E60-A47D-662FCE46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F8394-DAF2-49DE-BC18-F02B37990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4B96F-97B3-4BCB-B398-B5842605A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B1929-EAD9-4F5D-A76C-E2F51F0D4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947D3-080A-4294-B062-5AE6562CB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45E0C-AA67-40BE-ACCC-C3855B150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A18F6-F611-45E3-AEAA-B0F42308D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9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CEB4E-EBA2-429B-84AE-90CB49D36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65C3A-1511-4D26-A012-64AEDDB21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93F31-A916-4038-9E73-BE5092BD2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79A41B-21D4-4787-A0DE-AD707510E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3C421C-59A5-4407-ABC8-2ECA77CFF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E718A1-4A3A-43CD-92BE-1C10E0D11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7082DD-70DB-447B-9E2D-9084233C2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EDFA7-8A56-44C4-B263-7B580CA7D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2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B137-863E-4B2D-BAEE-193235460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60978-DAE3-448F-9BDF-7B0AC0A1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043CA-5522-439E-8071-377D73885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5617A-2DD4-4C25-9C0D-E2F791B9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58D13-6AE3-40C6-897F-3535AF32C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EAACC4-8B9D-4472-84CB-764C5D991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39F7C-C241-4510-A8A2-922EE751C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3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2C741-ED0E-47BB-8408-3C7CBF0F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88D17-895F-4513-8311-548EDE1F5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09C20-36F8-46E3-B5A9-C6F46B1E2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C58803-8596-4CBA-B970-9B71573E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CAFA7-4195-462B-BEEB-2DF55DF72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44D1F-70AB-443B-8E40-D275D55A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7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7E9A3-294C-499D-91EE-2504F71D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80FFFC-93EA-4ED4-8AA0-A4B9E4067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B103C-3FC8-49D6-9CA6-FF45C4543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66DEF-198A-4A8C-9E7D-68B1FEF2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E21CD-2FF1-4F3C-B4A4-A10CC37D6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EE7541-7E1B-45D8-B235-F67DE98B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0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667AA-5F65-456F-BE56-7F5B10DB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F3A01-D7B7-4C2B-B7FD-62C07A48E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CAB0F-AA1D-437A-BA0B-97D72BDDE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16C2A-690E-4F4D-865C-EC1174A4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4B10D-D7FC-4014-9953-DD2421082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2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DBE111-43D1-4F10-B09D-440AC78CA1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A5686-E727-4ACB-A958-61B15A85B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AD0F3-B783-4F6A-BFFA-8409678A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47F4B-2967-462A-AA93-BA826D0DF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BC95-7A0F-4CCD-91B4-2804DEAC1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6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9AAC2-4E3D-4119-B1A6-8F0F9E0CF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1B5AE-F72C-47FC-AFBB-48046C2B0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D3C03-BCEC-43EF-8337-57E283F7A3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03941-8EE6-4525-9FCD-7E9B76F4AB0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A7B9E-0599-436F-9FAA-B77CC1E87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33B30-2236-4506-8AA2-AA9993B95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0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9463B5-091E-4278-908D-57630E0C12E1}"/>
              </a:ext>
            </a:extLst>
          </p:cNvPr>
          <p:cNvSpPr txBox="1"/>
          <p:nvPr/>
        </p:nvSpPr>
        <p:spPr>
          <a:xfrm>
            <a:off x="1284632" y="633713"/>
            <a:ext cx="9622735" cy="507250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✠</a:t>
            </a:r>
            <a:r>
              <a:rPr kumimoji="0" lang="en-US" sz="344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VUI HỌC KINH </a:t>
            </a:r>
            <a:r>
              <a:rPr kumimoji="0" lang="en-US" sz="34400" b="1" i="0" u="none" strike="noStrike" kern="120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THÁNH</a:t>
            </a:r>
            <a:r>
              <a:rPr kumimoji="0" lang="en-US" sz="3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✠</a:t>
            </a:r>
            <a:endParaRPr kumimoji="0" lang="en-US" sz="3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9F3E6-0860-432F-A369-FF36A5E80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527" y="1424798"/>
            <a:ext cx="4480946" cy="4280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Hình chữ nhật 3"/>
          <p:cNvSpPr/>
          <p:nvPr/>
        </p:nvSpPr>
        <p:spPr>
          <a:xfrm>
            <a:off x="0" y="6055437"/>
            <a:ext cx="12192000" cy="74635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" cap="none" spc="0" normalizeH="0" baseline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CHÚA</a:t>
            </a:r>
            <a:r>
              <a:rPr kumimoji="0" lang="en-US" sz="4400" b="1" i="0" u="none" strike="noStrike" kern="10" cap="none" spc="0" normalizeH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NHẬT XXVIII THƯỜNG NIÊN – NĂM A</a:t>
            </a:r>
            <a:endParaRPr kumimoji="0" lang="en-US" sz="4400" b="1" i="0" u="none" strike="noStrike" kern="10" cap="none" spc="0" normalizeH="0" baseline="0" noProof="0" dirty="0">
              <a:ln w="9525">
                <a:noFill/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E55EC-B1FD-4C86-8E05-AA5C6E61F8DA}"/>
              </a:ext>
            </a:extLst>
          </p:cNvPr>
          <p:cNvSpPr txBox="1"/>
          <p:nvPr/>
        </p:nvSpPr>
        <p:spPr>
          <a:xfrm>
            <a:off x="8401050" y="3775114"/>
            <a:ext cx="3948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TRỜI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3FAF6-AAC4-4566-AC54-18ECD0D69DEE}"/>
              </a:ext>
            </a:extLst>
          </p:cNvPr>
          <p:cNvSpPr txBox="1"/>
          <p:nvPr/>
        </p:nvSpPr>
        <p:spPr>
          <a:xfrm>
            <a:off x="-580922" y="3775114"/>
            <a:ext cx="4093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DỰ TIỆC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391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15A55-7274-42F7-AF7E-F8766496E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4874"/>
            <a:ext cx="12192000" cy="5953125"/>
          </a:xfrm>
        </p:spPr>
        <p:txBody>
          <a:bodyPr anchor="ctr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Khi ấy, Đức Giê-su dùng dụ ngôn mà nói với các thượng tế và kỳ mục trong dân rằng : </a:t>
            </a:r>
            <a:endParaRPr lang="en-US" sz="7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1A515-5A14-4D60-B4DD-51DDF5EC02A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 TIN MỪNG CHÚA GIÊ-SU KI-TÔ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THEO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THÁNH MÁT-THÊU ✠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6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“Nước Trời cũng giống như chuyện một vua kia mở tiệc cưới cho con mình.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261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Nhà vua sai đầy tớ đi thỉnh các quan khách đã được mời trước, xin họ đến dự tiệc, nhưng họ không chịu đến.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39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Nhà vua lại sai những đầy tớ khác đi, và dặn họ: ‘Hãy thưa với quan khách đã được mời rằng: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09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Này cỗ bàn, ta đã dọn xong, bò tơ và thú béo đã hạ rồi, mọi sự đã sẵn. Mời quý vị đến dự tiệc cưới !’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201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Nhưng quan khách không thèm đếm xỉa tới, lại bỏ đi: kẻ thì đi thăm nông trại, người thì đi buôn,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999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còn những kẻ khác lại bắt các đầy tớ của vua mà hành hạ và giết chết.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81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Nhà vua liền nổi cơn thịnh nộ, sai quân đi tru diệt bọn sát nhân ấy và thiêu huỷ thành phố của chúng.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31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Rồi nhà vua bảo đầy tớ : ‘Tiệc cưới đã sẵn sàng rồi, mà những kẻ đã được mời lại không xứng đáng.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124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Vậy các ngươi đi ra các ngả đường, gặp ai cũng mời hết vào tiệc cưới.’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759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Đầy tớ liền đi ra các nẻo đường, gặp ai, bất luận xấu tốt, cũng tập hợp cả lại, nên phòng tiệc cưới đã đầy thực khách.</a:t>
            </a:r>
            <a:endParaRPr lang="en-US" sz="72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159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1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“Bấy giờ nhà vua tiến vào quan sát khách dự tiệc, thấy ở đó có một người không mặc y phục lễ cưới, mới hỏi người ấy :</a:t>
            </a:r>
            <a:endParaRPr lang="en-US" sz="71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586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1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‘Này bạn, làm sao bạn vào đây mà lại không có y phục lễ cưới?’ Người ấy câm miệng không nói được gì.</a:t>
            </a:r>
            <a:r>
              <a:rPr lang="en-US" sz="71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en-US" sz="71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65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Nhà vua liền bảonhững người phục dịch : ‘Trói chân tay nó lại, quăng nó ra chỗ tối tăm bên ngoài, </a:t>
            </a:r>
            <a:endParaRPr lang="en-US" sz="72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042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ở đó người ta sẽ phải khóc lóc nghiến răng ! Vì kẻ được gọi thì nhiều, mà người được chọn thì ít’.”</a:t>
            </a:r>
            <a:r>
              <a:rPr lang="en-US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i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ĐÓ LÀ LỜI CHÚA</a:t>
            </a:r>
            <a:endParaRPr lang="en-US" sz="72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547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">
            <a:hlinkClick r:id="rId2" action="ppaction://hlinksldjump"/>
            <a:extLst>
              <a:ext uri="{FF2B5EF4-FFF2-40B4-BE49-F238E27FC236}">
                <a16:creationId xmlns:a16="http://schemas.microsoft.com/office/drawing/2014/main" id="{0775ACDF-5498-438B-ADF4-6E4265CCC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843" y="5860973"/>
            <a:ext cx="7326314" cy="864162"/>
          </a:xfrm>
          <a:prstGeom prst="flowChartAlternateProcess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 Ô CHỮ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1A946-900A-4620-B2C8-D9A3A88CE824}"/>
              </a:ext>
            </a:extLst>
          </p:cNvPr>
          <p:cNvSpPr txBox="1"/>
          <p:nvPr/>
        </p:nvSpPr>
        <p:spPr>
          <a:xfrm>
            <a:off x="10124662" y="447261"/>
            <a:ext cx="1441174" cy="595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7044F-B03E-4E2A-A6CD-B0F3D429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5095" y="447260"/>
            <a:ext cx="6560210" cy="5237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35398723-3DF0-4762-BEAA-9E541F0B4922}"/>
              </a:ext>
            </a:extLst>
          </p:cNvPr>
          <p:cNvSpPr/>
          <p:nvPr/>
        </p:nvSpPr>
        <p:spPr>
          <a:xfrm>
            <a:off x="152355" y="447259"/>
            <a:ext cx="22804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HÃY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TÌM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KIẾM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CHÚA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TR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9747D647-B092-4090-B09A-A617286477FC}"/>
              </a:ext>
            </a:extLst>
          </p:cNvPr>
          <p:cNvSpPr/>
          <p:nvPr/>
        </p:nvSpPr>
        <p:spPr>
          <a:xfrm>
            <a:off x="9777555" y="447259"/>
            <a:ext cx="22620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MỌI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ỜI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SẼ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CHO</a:t>
            </a:r>
          </a:p>
        </p:txBody>
      </p:sp>
    </p:spTree>
    <p:extLst>
      <p:ext uri="{BB962C8B-B14F-4D97-AF65-F5344CB8AC3E}">
        <p14:creationId xmlns:p14="http://schemas.microsoft.com/office/powerpoint/2010/main" val="202692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A4E883-FCB6-4A29-AED5-F00EFD997A30}"/>
              </a:ext>
            </a:extLst>
          </p:cNvPr>
          <p:cNvSpPr/>
          <p:nvPr/>
        </p:nvSpPr>
        <p:spPr>
          <a:xfrm>
            <a:off x="10761044" y="70948"/>
            <a:ext cx="1392283" cy="13868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HÀNG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DỌC</a:t>
            </a:r>
          </a:p>
        </p:txBody>
      </p:sp>
      <p:sp>
        <p:nvSpPr>
          <p:cNvPr id="19" name="Star: 10 Points 18">
            <a:extLst>
              <a:ext uri="{FF2B5EF4-FFF2-40B4-BE49-F238E27FC236}">
                <a16:creationId xmlns:a16="http://schemas.microsoft.com/office/drawing/2014/main" id="{7DDA5614-72C5-4089-8576-05FAC9405CCA}"/>
              </a:ext>
            </a:extLst>
          </p:cNvPr>
          <p:cNvSpPr/>
          <p:nvPr/>
        </p:nvSpPr>
        <p:spPr>
          <a:xfrm>
            <a:off x="358521" y="74391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Star: 10 Points 19">
            <a:extLst>
              <a:ext uri="{FF2B5EF4-FFF2-40B4-BE49-F238E27FC236}">
                <a16:creationId xmlns:a16="http://schemas.microsoft.com/office/drawing/2014/main" id="{4377D926-FFF0-449D-8291-15C3F23C6E24}"/>
              </a:ext>
            </a:extLst>
          </p:cNvPr>
          <p:cNvSpPr/>
          <p:nvPr/>
        </p:nvSpPr>
        <p:spPr>
          <a:xfrm>
            <a:off x="358521" y="677730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Star: 10 Points 20">
            <a:extLst>
              <a:ext uri="{FF2B5EF4-FFF2-40B4-BE49-F238E27FC236}">
                <a16:creationId xmlns:a16="http://schemas.microsoft.com/office/drawing/2014/main" id="{05ACA9F3-ECCA-4C89-9F0E-8AE8BB0F02AE}"/>
              </a:ext>
            </a:extLst>
          </p:cNvPr>
          <p:cNvSpPr/>
          <p:nvPr/>
        </p:nvSpPr>
        <p:spPr>
          <a:xfrm>
            <a:off x="358521" y="1281751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Star: 10 Points 21">
            <a:extLst>
              <a:ext uri="{FF2B5EF4-FFF2-40B4-BE49-F238E27FC236}">
                <a16:creationId xmlns:a16="http://schemas.microsoft.com/office/drawing/2014/main" id="{6CA936C2-E6DD-4EEB-AE8C-6AC5FDE9CF3B}"/>
              </a:ext>
            </a:extLst>
          </p:cNvPr>
          <p:cNvSpPr/>
          <p:nvPr/>
        </p:nvSpPr>
        <p:spPr>
          <a:xfrm>
            <a:off x="358521" y="1879742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D24EDBC7-07A1-4C4A-8613-55A57AE77FCF}"/>
              </a:ext>
            </a:extLst>
          </p:cNvPr>
          <p:cNvSpPr/>
          <p:nvPr/>
        </p:nvSpPr>
        <p:spPr>
          <a:xfrm>
            <a:off x="358521" y="2477733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1B4680BC-77A9-4EAC-94ED-4C24A4CA229B}"/>
              </a:ext>
            </a:extLst>
          </p:cNvPr>
          <p:cNvSpPr/>
          <p:nvPr/>
        </p:nvSpPr>
        <p:spPr>
          <a:xfrm>
            <a:off x="358521" y="3075724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" name="Star: 10 Points 3">
            <a:extLst>
              <a:ext uri="{FF2B5EF4-FFF2-40B4-BE49-F238E27FC236}">
                <a16:creationId xmlns:a16="http://schemas.microsoft.com/office/drawing/2014/main" id="{7A1FBFD6-3BA0-4CD9-9C85-496259AA56E6}"/>
              </a:ext>
            </a:extLst>
          </p:cNvPr>
          <p:cNvSpPr/>
          <p:nvPr/>
        </p:nvSpPr>
        <p:spPr>
          <a:xfrm>
            <a:off x="358521" y="3673715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/>
              </a:rPr>
              <a:t>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tar: 10 Points 1">
            <a:extLst>
              <a:ext uri="{FF2B5EF4-FFF2-40B4-BE49-F238E27FC236}">
                <a16:creationId xmlns:a16="http://schemas.microsoft.com/office/drawing/2014/main" id="{D4CE04EF-555B-4247-B766-0C9FAB634862}"/>
              </a:ext>
            </a:extLst>
          </p:cNvPr>
          <p:cNvSpPr/>
          <p:nvPr/>
        </p:nvSpPr>
        <p:spPr>
          <a:xfrm>
            <a:off x="358521" y="4271706"/>
            <a:ext cx="565404" cy="537924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73C64AE-48FD-49C4-8EC0-A37996C24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640740"/>
              </p:ext>
            </p:extLst>
          </p:nvPr>
        </p:nvGraphicFramePr>
        <p:xfrm>
          <a:off x="1514475" y="70948"/>
          <a:ext cx="8877300" cy="4843952"/>
        </p:xfrm>
        <a:graphic>
          <a:graphicData uri="http://schemas.openxmlformats.org/drawingml/2006/table">
            <a:tbl>
              <a:tblPr firstRow="1" firstCol="1" bandRow="1"/>
              <a:tblGrid>
                <a:gridCol w="887730">
                  <a:extLst>
                    <a:ext uri="{9D8B030D-6E8A-4147-A177-3AD203B41FA5}">
                      <a16:colId xmlns:a16="http://schemas.microsoft.com/office/drawing/2014/main" val="3695882399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2462913562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220765713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922155355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4012420978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360310739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4267088134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1976041031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1030361674"/>
                    </a:ext>
                  </a:extLst>
                </a:gridCol>
                <a:gridCol w="887730">
                  <a:extLst>
                    <a:ext uri="{9D8B030D-6E8A-4147-A177-3AD203B41FA5}">
                      <a16:colId xmlns:a16="http://schemas.microsoft.com/office/drawing/2014/main" val="2606096901"/>
                    </a:ext>
                  </a:extLst>
                </a:gridCol>
              </a:tblGrid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Ớ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Ờ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833287"/>
                  </a:ext>
                </a:extLst>
              </a:tr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Ự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Ệ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437923"/>
                  </a:ext>
                </a:extLst>
              </a:tr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Ế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Ế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321072"/>
                  </a:ext>
                </a:extLst>
              </a:tr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Ợ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M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Ờ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4615807"/>
                  </a:ext>
                </a:extLst>
              </a:tr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K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86038"/>
                  </a:ext>
                </a:extLst>
              </a:tr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P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Ụ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319904"/>
                  </a:ext>
                </a:extLst>
              </a:tr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Ợ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Ọ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420700"/>
                  </a:ext>
                </a:extLst>
              </a:tr>
              <a:tr h="60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U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Ệ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36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113556"/>
                  </a:ext>
                </a:extLst>
              </a:tr>
            </a:tbl>
          </a:graphicData>
        </a:graphic>
      </p:graphicFrame>
      <p:sp>
        <p:nvSpPr>
          <p:cNvPr id="81" name="Rectangle 80">
            <a:extLst>
              <a:ext uri="{FF2B5EF4-FFF2-40B4-BE49-F238E27FC236}">
                <a16:creationId xmlns:a16="http://schemas.microsoft.com/office/drawing/2014/main" id="{061536BC-164F-4A24-BA13-7641FA2D9F92}"/>
              </a:ext>
            </a:extLst>
          </p:cNvPr>
          <p:cNvSpPr/>
          <p:nvPr/>
        </p:nvSpPr>
        <p:spPr>
          <a:xfrm>
            <a:off x="-11240" y="5009558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	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DỤ NGÔN CHÚA GIÊ-SU KỂ CHO DÂN CHÚNG 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NÓI VỀ ĐIỀU GÌ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en-US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AD4C528-7ACA-4C6A-8C3F-57AED75F3283}"/>
              </a:ext>
            </a:extLst>
          </p:cNvPr>
          <p:cNvSpPr/>
          <p:nvPr/>
        </p:nvSpPr>
        <p:spPr>
          <a:xfrm>
            <a:off x="-6958" y="5010929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	</a:t>
            </a:r>
            <a:r>
              <a:rPr lang="vi-VN"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NHÀ VUA SAI ĐẦY TỚ ĐI THỈNH CÁC QUAN KHÁCH ĐÃ ĐƯỢC MỜI TRƯỚC, XIN HỌ ĐẾN </a:t>
            </a:r>
            <a:r>
              <a:rPr lang="vi-VN" sz="3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…, </a:t>
            </a:r>
            <a:r>
              <a:rPr lang="vi-VN"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NHƯNG HỌ KHÔNG CHỊU ĐẾN.</a:t>
            </a:r>
            <a:endParaRPr lang="en-US" sz="36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C474C66-D34E-48B3-9010-67CDA2E3BCC1}"/>
              </a:ext>
            </a:extLst>
          </p:cNvPr>
          <p:cNvSpPr/>
          <p:nvPr/>
        </p:nvSpPr>
        <p:spPr>
          <a:xfrm>
            <a:off x="-8456" y="5015950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3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	</a:t>
            </a:r>
            <a:r>
              <a:rPr lang="vi-VN" sz="43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CÒN NHỮNG KẺ KHÁC LẠI BẮT CÁC ĐẦY TỚ CỦA VUA MÀ HÀNH HẠ VÀ </a:t>
            </a:r>
            <a:r>
              <a:rPr lang="vi-VN" sz="43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endParaRPr lang="en-US" sz="43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DACA8DA-0C33-48E5-98F7-7353890D66CF}"/>
              </a:ext>
            </a:extLst>
          </p:cNvPr>
          <p:cNvSpPr/>
          <p:nvPr/>
        </p:nvSpPr>
        <p:spPr>
          <a:xfrm>
            <a:off x="-1721" y="5006591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	</a:t>
            </a:r>
            <a:r>
              <a:rPr lang="vi-VN" sz="4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TIỆC CƯỚI ĐÃ SẴN SÀNG RỒI, MÀ NHỮNG KẺ ĐÃ </a:t>
            </a:r>
            <a:r>
              <a:rPr lang="vi-VN" sz="4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r>
              <a:rPr lang="vi-VN" sz="4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LẠI KHÔNG XỨNG ĐÁNG.</a:t>
            </a:r>
            <a:endParaRPr lang="en-US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6F27451-EFFD-4BEE-A668-9A61D6D81D14}"/>
              </a:ext>
            </a:extLst>
          </p:cNvPr>
          <p:cNvSpPr/>
          <p:nvPr/>
        </p:nvSpPr>
        <p:spPr>
          <a:xfrm>
            <a:off x="-8455" y="5018166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5.	</a:t>
            </a:r>
            <a:r>
              <a:rPr lang="vi-VN" sz="4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TRÓI CHÂN TAY NÓ LẠI, QUĂNG NÓ RA CHỖ TỐI TĂM BÊN NGOÀI, Ở ĐÓ NGƯỜI TA SẼ PHẢI </a:t>
            </a:r>
            <a:r>
              <a:rPr lang="vi-VN" sz="4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r>
              <a:rPr lang="vi-VN" sz="4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NGHIẾN RĂNG</a:t>
            </a:r>
            <a:endParaRPr lang="en-US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8C2A6B6-86AF-4402-B0B4-77BB8838DCD6}"/>
              </a:ext>
            </a:extLst>
          </p:cNvPr>
          <p:cNvSpPr/>
          <p:nvPr/>
        </p:nvSpPr>
        <p:spPr>
          <a:xfrm>
            <a:off x="5214" y="5006956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6.	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NÀY BẠN, LÀM SAO BẠN VÀO ĐÂY MÀ LẠI KHÔNG CÓ </a:t>
            </a: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LỄ CƯỚI ?</a:t>
            </a:r>
            <a:endParaRPr lang="en-US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7FA3CE0-4E51-4716-9CDD-5F4B4CA8BFCF}"/>
              </a:ext>
            </a:extLst>
          </p:cNvPr>
          <p:cNvSpPr/>
          <p:nvPr/>
        </p:nvSpPr>
        <p:spPr>
          <a:xfrm>
            <a:off x="-17154" y="5010334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7.	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VÌ KẺ ĐƯỢC GỌI THÌ NHIỀU, MÀ NGƯỜI … … THÌ ÍT</a:t>
            </a:r>
            <a:endParaRPr lang="en-US" sz="4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B34285E-ED7B-41F4-88EB-6FDFB8229D9F}"/>
              </a:ext>
            </a:extLst>
          </p:cNvPr>
          <p:cNvSpPr/>
          <p:nvPr/>
        </p:nvSpPr>
        <p:spPr>
          <a:xfrm>
            <a:off x="-295" y="5012132"/>
            <a:ext cx="12192000" cy="1848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8.	</a:t>
            </a:r>
            <a:r>
              <a:rPr lang="vi-VN" sz="4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NHÀ VUA LIỀN NỔI CƠN THỊNH NỘ, SAI QUÂN ĐI … … BỌN SÁT NHÂN ẤY VÀ THIÊU HUỶ THÀNH PHỐ CỦA CHÚNG</a:t>
            </a:r>
            <a:endParaRPr lang="en-US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8AE442-1272-47D6-9639-245C33844EE8}"/>
              </a:ext>
            </a:extLst>
          </p:cNvPr>
          <p:cNvSpPr/>
          <p:nvPr/>
        </p:nvSpPr>
        <p:spPr>
          <a:xfrm>
            <a:off x="1514475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EAB046-BE75-4464-A9EF-DE04066593BB}"/>
              </a:ext>
            </a:extLst>
          </p:cNvPr>
          <p:cNvSpPr/>
          <p:nvPr/>
        </p:nvSpPr>
        <p:spPr>
          <a:xfrm>
            <a:off x="2401738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86B75D-BA4E-43FF-BD8B-6BC93F425880}"/>
              </a:ext>
            </a:extLst>
          </p:cNvPr>
          <p:cNvSpPr/>
          <p:nvPr/>
        </p:nvSpPr>
        <p:spPr>
          <a:xfrm>
            <a:off x="3288697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39318E-CB1D-4541-A163-CB23904AE233}"/>
              </a:ext>
            </a:extLst>
          </p:cNvPr>
          <p:cNvSpPr/>
          <p:nvPr/>
        </p:nvSpPr>
        <p:spPr>
          <a:xfrm>
            <a:off x="4185535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66AA08F-9A5A-4498-95F1-E79D4A85BFA1}"/>
              </a:ext>
            </a:extLst>
          </p:cNvPr>
          <p:cNvSpPr/>
          <p:nvPr/>
        </p:nvSpPr>
        <p:spPr>
          <a:xfrm>
            <a:off x="5063995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CF4B1BB-72A0-4CE1-BB7B-B52AAB6516A4}"/>
              </a:ext>
            </a:extLst>
          </p:cNvPr>
          <p:cNvSpPr/>
          <p:nvPr/>
        </p:nvSpPr>
        <p:spPr>
          <a:xfrm>
            <a:off x="5950634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DFDB37-BD2B-41C8-8E7A-1B5039CA0D15}"/>
              </a:ext>
            </a:extLst>
          </p:cNvPr>
          <p:cNvSpPr/>
          <p:nvPr/>
        </p:nvSpPr>
        <p:spPr>
          <a:xfrm>
            <a:off x="6839597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87BD0A-975E-47F3-A0AB-F8410395F679}"/>
              </a:ext>
            </a:extLst>
          </p:cNvPr>
          <p:cNvSpPr/>
          <p:nvPr/>
        </p:nvSpPr>
        <p:spPr>
          <a:xfrm>
            <a:off x="7726059" y="70948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960D1F-2045-4245-87DF-3B8EEC160E12}"/>
              </a:ext>
            </a:extLst>
          </p:cNvPr>
          <p:cNvSpPr/>
          <p:nvPr/>
        </p:nvSpPr>
        <p:spPr>
          <a:xfrm>
            <a:off x="2400877" y="67695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91C25A1-03C6-4840-804F-8D6E138A8715}"/>
              </a:ext>
            </a:extLst>
          </p:cNvPr>
          <p:cNvSpPr/>
          <p:nvPr/>
        </p:nvSpPr>
        <p:spPr>
          <a:xfrm>
            <a:off x="3288140" y="67695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FA461DB-5C72-433E-A3A7-C023CA863E50}"/>
              </a:ext>
            </a:extLst>
          </p:cNvPr>
          <p:cNvSpPr/>
          <p:nvPr/>
        </p:nvSpPr>
        <p:spPr>
          <a:xfrm>
            <a:off x="4175099" y="67695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665395-A3DE-4AC1-A244-77931DC4C95E}"/>
              </a:ext>
            </a:extLst>
          </p:cNvPr>
          <p:cNvSpPr/>
          <p:nvPr/>
        </p:nvSpPr>
        <p:spPr>
          <a:xfrm>
            <a:off x="5071937" y="67695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8304EBF-FC7C-4334-881B-9933BD0AD4F4}"/>
              </a:ext>
            </a:extLst>
          </p:cNvPr>
          <p:cNvSpPr/>
          <p:nvPr/>
        </p:nvSpPr>
        <p:spPr>
          <a:xfrm>
            <a:off x="5950397" y="67695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C79F18-9491-439C-96DB-54377A42952D}"/>
              </a:ext>
            </a:extLst>
          </p:cNvPr>
          <p:cNvSpPr/>
          <p:nvPr/>
        </p:nvSpPr>
        <p:spPr>
          <a:xfrm>
            <a:off x="6837036" y="67695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D59D2E-5D32-48A7-AE77-F30FBC87244A}"/>
              </a:ext>
            </a:extLst>
          </p:cNvPr>
          <p:cNvSpPr/>
          <p:nvPr/>
        </p:nvSpPr>
        <p:spPr>
          <a:xfrm>
            <a:off x="3287279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9CA31C1-3C97-4105-862E-558762907114}"/>
              </a:ext>
            </a:extLst>
          </p:cNvPr>
          <p:cNvSpPr/>
          <p:nvPr/>
        </p:nvSpPr>
        <p:spPr>
          <a:xfrm>
            <a:off x="4174542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765F88-819F-4CEF-8011-A4FEF727FB89}"/>
              </a:ext>
            </a:extLst>
          </p:cNvPr>
          <p:cNvSpPr/>
          <p:nvPr/>
        </p:nvSpPr>
        <p:spPr>
          <a:xfrm>
            <a:off x="5061501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EA334D4-1F7A-4E4A-ADA4-1E87BD7FA64B}"/>
              </a:ext>
            </a:extLst>
          </p:cNvPr>
          <p:cNvSpPr/>
          <p:nvPr/>
        </p:nvSpPr>
        <p:spPr>
          <a:xfrm>
            <a:off x="5958339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834A37A-CBC4-47AF-A367-D0618CFB4D99}"/>
              </a:ext>
            </a:extLst>
          </p:cNvPr>
          <p:cNvSpPr/>
          <p:nvPr/>
        </p:nvSpPr>
        <p:spPr>
          <a:xfrm>
            <a:off x="6836799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C0C08ED-6D69-4E77-BCA7-F32A2C4DDF67}"/>
              </a:ext>
            </a:extLst>
          </p:cNvPr>
          <p:cNvSpPr/>
          <p:nvPr/>
        </p:nvSpPr>
        <p:spPr>
          <a:xfrm>
            <a:off x="7723438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339C09E-DCA0-47B1-8CE9-1D4CA46D9852}"/>
              </a:ext>
            </a:extLst>
          </p:cNvPr>
          <p:cNvSpPr/>
          <p:nvPr/>
        </p:nvSpPr>
        <p:spPr>
          <a:xfrm>
            <a:off x="8612401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D3E7943-1040-4EF2-8A95-3650485CE963}"/>
              </a:ext>
            </a:extLst>
          </p:cNvPr>
          <p:cNvSpPr/>
          <p:nvPr/>
        </p:nvSpPr>
        <p:spPr>
          <a:xfrm>
            <a:off x="9498863" y="128295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022FD6D-71FC-4C2F-86C5-350BA28E571D}"/>
              </a:ext>
            </a:extLst>
          </p:cNvPr>
          <p:cNvSpPr/>
          <p:nvPr/>
        </p:nvSpPr>
        <p:spPr>
          <a:xfrm>
            <a:off x="2394367" y="1889267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C654CF3-75A1-4110-9A5C-C96AD739D948}"/>
              </a:ext>
            </a:extLst>
          </p:cNvPr>
          <p:cNvSpPr/>
          <p:nvPr/>
        </p:nvSpPr>
        <p:spPr>
          <a:xfrm>
            <a:off x="3281630" y="1889267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EE4E9C4-3AFF-4B60-8F4A-6933FFCEE9AA}"/>
              </a:ext>
            </a:extLst>
          </p:cNvPr>
          <p:cNvSpPr/>
          <p:nvPr/>
        </p:nvSpPr>
        <p:spPr>
          <a:xfrm>
            <a:off x="4168589" y="1889267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CC4EBC9-22DC-4505-B6B0-F719F08A3718}"/>
              </a:ext>
            </a:extLst>
          </p:cNvPr>
          <p:cNvSpPr/>
          <p:nvPr/>
        </p:nvSpPr>
        <p:spPr>
          <a:xfrm>
            <a:off x="5065427" y="1889267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B27A47B-845E-4BC8-BE30-436C42E3EB60}"/>
              </a:ext>
            </a:extLst>
          </p:cNvPr>
          <p:cNvSpPr/>
          <p:nvPr/>
        </p:nvSpPr>
        <p:spPr>
          <a:xfrm>
            <a:off x="5943887" y="1889267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1FE2417-ABF1-49F4-9A7E-A076807BC48F}"/>
              </a:ext>
            </a:extLst>
          </p:cNvPr>
          <p:cNvSpPr/>
          <p:nvPr/>
        </p:nvSpPr>
        <p:spPr>
          <a:xfrm>
            <a:off x="6830526" y="1889267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45D9D83-EAD9-4703-BD8C-B91DC28292C3}"/>
              </a:ext>
            </a:extLst>
          </p:cNvPr>
          <p:cNvSpPr/>
          <p:nvPr/>
        </p:nvSpPr>
        <p:spPr>
          <a:xfrm>
            <a:off x="7719489" y="1889267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40D915F-F866-4257-AE7A-6481562BDC15}"/>
              </a:ext>
            </a:extLst>
          </p:cNvPr>
          <p:cNvSpPr/>
          <p:nvPr/>
        </p:nvSpPr>
        <p:spPr>
          <a:xfrm>
            <a:off x="2398316" y="249292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A85ADF0-73A7-4688-9AFD-1AAACB5A5306}"/>
              </a:ext>
            </a:extLst>
          </p:cNvPr>
          <p:cNvSpPr/>
          <p:nvPr/>
        </p:nvSpPr>
        <p:spPr>
          <a:xfrm>
            <a:off x="3285579" y="249292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DF68AB0-061C-4FB5-AC88-023BE75F3A85}"/>
              </a:ext>
            </a:extLst>
          </p:cNvPr>
          <p:cNvSpPr/>
          <p:nvPr/>
        </p:nvSpPr>
        <p:spPr>
          <a:xfrm>
            <a:off x="4172538" y="249292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77251B-82AD-4CAA-96B4-79D96D4670B5}"/>
              </a:ext>
            </a:extLst>
          </p:cNvPr>
          <p:cNvSpPr/>
          <p:nvPr/>
        </p:nvSpPr>
        <p:spPr>
          <a:xfrm>
            <a:off x="5069376" y="249292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65B6B4F-6D23-4A83-B113-05EFA2854310}"/>
              </a:ext>
            </a:extLst>
          </p:cNvPr>
          <p:cNvSpPr/>
          <p:nvPr/>
        </p:nvSpPr>
        <p:spPr>
          <a:xfrm>
            <a:off x="5947836" y="249292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F3FEB9-335F-454A-BE0D-9D647E8C1234}"/>
              </a:ext>
            </a:extLst>
          </p:cNvPr>
          <p:cNvSpPr/>
          <p:nvPr/>
        </p:nvSpPr>
        <p:spPr>
          <a:xfrm>
            <a:off x="6834475" y="249292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F24CF4A-EA29-48BB-88DE-9F928C359A2F}"/>
              </a:ext>
            </a:extLst>
          </p:cNvPr>
          <p:cNvSpPr/>
          <p:nvPr/>
        </p:nvSpPr>
        <p:spPr>
          <a:xfrm>
            <a:off x="7723438" y="2492924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6EE9C45-78FA-4A92-A618-E57D5513DB18}"/>
              </a:ext>
            </a:extLst>
          </p:cNvPr>
          <p:cNvSpPr/>
          <p:nvPr/>
        </p:nvSpPr>
        <p:spPr>
          <a:xfrm>
            <a:off x="2400877" y="309658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CBDBC28-0BCE-4181-8EAA-B257C482A191}"/>
              </a:ext>
            </a:extLst>
          </p:cNvPr>
          <p:cNvSpPr/>
          <p:nvPr/>
        </p:nvSpPr>
        <p:spPr>
          <a:xfrm>
            <a:off x="3288140" y="309658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491AEB-B2AD-4DA4-B517-D8ECDF47FBCB}"/>
              </a:ext>
            </a:extLst>
          </p:cNvPr>
          <p:cNvSpPr/>
          <p:nvPr/>
        </p:nvSpPr>
        <p:spPr>
          <a:xfrm>
            <a:off x="4175099" y="309658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AEB03DA-8B01-48C7-A63D-8FC3963D5CB0}"/>
              </a:ext>
            </a:extLst>
          </p:cNvPr>
          <p:cNvSpPr/>
          <p:nvPr/>
        </p:nvSpPr>
        <p:spPr>
          <a:xfrm>
            <a:off x="5071937" y="309658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CF5075A-A5BA-4ACF-96E0-67EB22DD13E9}"/>
              </a:ext>
            </a:extLst>
          </p:cNvPr>
          <p:cNvSpPr/>
          <p:nvPr/>
        </p:nvSpPr>
        <p:spPr>
          <a:xfrm>
            <a:off x="5950397" y="3096581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922D658-9A7C-40CF-8C5D-57B2D5AD6ECC}"/>
              </a:ext>
            </a:extLst>
          </p:cNvPr>
          <p:cNvSpPr/>
          <p:nvPr/>
        </p:nvSpPr>
        <p:spPr>
          <a:xfrm>
            <a:off x="3288494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FB888D0-7649-41FF-B36C-F80420AF0BF3}"/>
              </a:ext>
            </a:extLst>
          </p:cNvPr>
          <p:cNvSpPr/>
          <p:nvPr/>
        </p:nvSpPr>
        <p:spPr>
          <a:xfrm>
            <a:off x="4175757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CA9FBED-8EE2-437C-B57A-6DD8DB53A306}"/>
              </a:ext>
            </a:extLst>
          </p:cNvPr>
          <p:cNvSpPr/>
          <p:nvPr/>
        </p:nvSpPr>
        <p:spPr>
          <a:xfrm>
            <a:off x="5062716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B463D31-85F9-4032-A077-E11FFD3EB3D0}"/>
              </a:ext>
            </a:extLst>
          </p:cNvPr>
          <p:cNvSpPr/>
          <p:nvPr/>
        </p:nvSpPr>
        <p:spPr>
          <a:xfrm>
            <a:off x="5959554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4923929-5E79-4469-A733-30FB00FEF3D6}"/>
              </a:ext>
            </a:extLst>
          </p:cNvPr>
          <p:cNvSpPr/>
          <p:nvPr/>
        </p:nvSpPr>
        <p:spPr>
          <a:xfrm>
            <a:off x="6838014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C3CCFA5-6B31-44CB-A603-580DC6D8BB4C}"/>
              </a:ext>
            </a:extLst>
          </p:cNvPr>
          <p:cNvSpPr/>
          <p:nvPr/>
        </p:nvSpPr>
        <p:spPr>
          <a:xfrm>
            <a:off x="7724653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A7AE8EA-0830-4625-991B-584D67700B82}"/>
              </a:ext>
            </a:extLst>
          </p:cNvPr>
          <p:cNvSpPr/>
          <p:nvPr/>
        </p:nvSpPr>
        <p:spPr>
          <a:xfrm>
            <a:off x="8613616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673BCBC-9777-485E-90B4-1657FE04E0A9}"/>
              </a:ext>
            </a:extLst>
          </p:cNvPr>
          <p:cNvSpPr/>
          <p:nvPr/>
        </p:nvSpPr>
        <p:spPr>
          <a:xfrm>
            <a:off x="9500078" y="3699095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0A6F9B9-885A-4D16-830A-568DB5537E0D}"/>
              </a:ext>
            </a:extLst>
          </p:cNvPr>
          <p:cNvSpPr/>
          <p:nvPr/>
        </p:nvSpPr>
        <p:spPr>
          <a:xfrm>
            <a:off x="1514475" y="4308386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57DAB42-1C95-4350-9867-A7F2C4DB4D99}"/>
              </a:ext>
            </a:extLst>
          </p:cNvPr>
          <p:cNvSpPr/>
          <p:nvPr/>
        </p:nvSpPr>
        <p:spPr>
          <a:xfrm>
            <a:off x="2401738" y="4308386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18BCD69-CCFF-472D-A622-E5A8A114C2C5}"/>
              </a:ext>
            </a:extLst>
          </p:cNvPr>
          <p:cNvSpPr/>
          <p:nvPr/>
        </p:nvSpPr>
        <p:spPr>
          <a:xfrm>
            <a:off x="3288697" y="4308386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B4B1067-16B6-4DED-AEDF-2C89505ABC49}"/>
              </a:ext>
            </a:extLst>
          </p:cNvPr>
          <p:cNvSpPr/>
          <p:nvPr/>
        </p:nvSpPr>
        <p:spPr>
          <a:xfrm>
            <a:off x="4185535" y="4308386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54E9997-2E26-44D6-BE30-2172944B2AAC}"/>
              </a:ext>
            </a:extLst>
          </p:cNvPr>
          <p:cNvSpPr/>
          <p:nvPr/>
        </p:nvSpPr>
        <p:spPr>
          <a:xfrm>
            <a:off x="5063995" y="4308386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285ABE5-241A-431B-8288-746D429A2D4C}"/>
              </a:ext>
            </a:extLst>
          </p:cNvPr>
          <p:cNvSpPr/>
          <p:nvPr/>
        </p:nvSpPr>
        <p:spPr>
          <a:xfrm>
            <a:off x="5950634" y="4308386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632BCDE-DC3F-4F08-B679-E7B80D505B47}"/>
              </a:ext>
            </a:extLst>
          </p:cNvPr>
          <p:cNvSpPr/>
          <p:nvPr/>
        </p:nvSpPr>
        <p:spPr>
          <a:xfrm>
            <a:off x="6839597" y="4308386"/>
            <a:ext cx="889200" cy="6048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2495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2" fill="hold">
                      <p:stCondLst>
                        <p:cond delay="0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9" fill="hold">
                      <p:stCondLst>
                        <p:cond delay="0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2" fill="hold">
                      <p:stCondLst>
                        <p:cond delay="0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6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5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8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1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7" fill="hold">
                      <p:stCondLst>
                        <p:cond delay="0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2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3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4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>
                      <p:stCondLst>
                        <p:cond delay="indefinite"/>
                      </p:stCondLst>
                      <p:childTnLst>
                        <p:par>
                          <p:cTn id="558" fill="hold">
                            <p:stCondLst>
                              <p:cond delay="0"/>
                            </p:stCondLst>
                            <p:childTnLst>
                              <p:par>
                                <p:cTn id="55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3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6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9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2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5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8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81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9" grpId="0" animBg="1"/>
      <p:bldP spid="99" grpId="1" animBg="1"/>
      <p:bldP spid="100" grpId="0" animBg="1"/>
      <p:bldP spid="100" grpId="1" animBg="1"/>
      <p:bldP spid="3" grpId="0" animBg="1"/>
      <p:bldP spid="3" grpId="1" animBg="1"/>
      <p:bldP spid="5" grpId="0" animBg="1"/>
      <p:bldP spid="5" grpId="1" animBg="1"/>
      <p:bldP spid="26" grpId="0" animBg="1"/>
      <p:bldP spid="26" grpId="1" animBg="1"/>
      <p:bldP spid="27" grpId="0" animBg="1"/>
      <p:bldP spid="27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.A – Tiếng Vỗ Tay">
            <a:hlinkClick r:id="" action="ppaction://media"/>
            <a:extLst>
              <a:ext uri="{FF2B5EF4-FFF2-40B4-BE49-F238E27FC236}">
                <a16:creationId xmlns:a16="http://schemas.microsoft.com/office/drawing/2014/main" id="{DCA2C0E7-7A17-45D2-8D21-7AB7604638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9675" y="1654175"/>
            <a:ext cx="406400" cy="4064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BDB05C3-6C11-4C6C-808B-840F52540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399284"/>
              </p:ext>
            </p:extLst>
          </p:nvPr>
        </p:nvGraphicFramePr>
        <p:xfrm>
          <a:off x="415925" y="323849"/>
          <a:ext cx="11360150" cy="6200776"/>
        </p:xfrm>
        <a:graphic>
          <a:graphicData uri="http://schemas.openxmlformats.org/drawingml/2006/table">
            <a:tbl>
              <a:tblPr firstRow="1" firstCol="1" bandRow="1"/>
              <a:tblGrid>
                <a:gridCol w="1136015">
                  <a:extLst>
                    <a:ext uri="{9D8B030D-6E8A-4147-A177-3AD203B41FA5}">
                      <a16:colId xmlns:a16="http://schemas.microsoft.com/office/drawing/2014/main" val="1629790529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2796928576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1619181254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3180839800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1195107853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1650252243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35799052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472477258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1908840733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1844437273"/>
                    </a:ext>
                  </a:extLst>
                </a:gridCol>
              </a:tblGrid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Ớ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Ờ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6591208"/>
                  </a:ext>
                </a:extLst>
              </a:tr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Ự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Ệ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868649"/>
                  </a:ext>
                </a:extLst>
              </a:tr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Ệ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Ế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54937"/>
                  </a:ext>
                </a:extLst>
              </a:tr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Ợ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M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Ờ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718351"/>
                  </a:ext>
                </a:extLst>
              </a:tr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K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Ó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925065"/>
                  </a:ext>
                </a:extLst>
              </a:tr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P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996539"/>
                  </a:ext>
                </a:extLst>
              </a:tr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Đ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Ư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Ớ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Ọ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311366"/>
                  </a:ext>
                </a:extLst>
              </a:tr>
              <a:tr h="775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R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U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8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en-US" sz="48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Ệ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en-US" sz="28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53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0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73596" y="254000"/>
            <a:ext cx="10644809" cy="106479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ới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endParaRPr kumimoji="0" lang="en-US" sz="368400" b="1" i="0" u="none" strike="noStrike" kern="1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524001" y="5539206"/>
            <a:ext cx="9143999" cy="1064795"/>
          </a:xfrm>
          <a:prstGeom prst="flowChartAlternateProcess">
            <a:avLst/>
          </a:prstGeom>
          <a:solidFill>
            <a:srgbClr val="7030A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TRẮC</a:t>
            </a: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NGHIỆM</a:t>
            </a:r>
            <a:endParaRPr kumimoji="0" lang="en-US" alt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7FFDE-9CD5-4E67-B014-858183DD8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248" y="1591055"/>
            <a:ext cx="4875789" cy="367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470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4" grpId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Thăm trang trại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Đi buôn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Giết các đầy tớ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Dự tiệc cưới con mình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5362399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D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Dự tiệc cưới con mình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Ông vua đã mời mọi người đến nhà làm gì?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ông ghét họ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từ chối đến dự tiệc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các đầy tớ không gặp được họ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không có quà mừng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3647899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từ chối đến dự tiệc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Tại sao nhà vua tru diệt những người được mời ban đầu?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80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không được mời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không có quà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không mặc đúng y phục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không đến dự tiệc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05149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Vì họ không mặc đúng y phục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noProof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Khi những người mới đến vào dự tiệc, tại sao có một người bị đem đi giết?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73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Việc lành phúc đức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Váy áo cô dâu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5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Được rửa tội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Tham gia Thiếu nhi Th</a:t>
              </a:r>
              <a:r>
                <a:rPr lang="vi-VN" sz="5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ánh Thể</a:t>
              </a:r>
              <a:endPara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2752549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A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Việc lành phúc đức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4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48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Nếu hình ảnh tiệc cưới giống mầu nhiệm Nước Trời ngày tận thế thì y phục dự tiệc cưới là gì?</a:t>
            </a:r>
            <a:endParaRPr lang="vi-VN" sz="48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8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6FF85-6756-434B-A8E1-E10F6E46C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070" y="3211551"/>
            <a:ext cx="4022323" cy="3288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431C5340-3CA1-47F1-8EAE-0D2383149045}"/>
              </a:ext>
            </a:extLst>
          </p:cNvPr>
          <p:cNvSpPr/>
          <p:nvPr/>
        </p:nvSpPr>
        <p:spPr>
          <a:xfrm>
            <a:off x="4467225" y="104775"/>
            <a:ext cx="7724776" cy="6296025"/>
          </a:xfrm>
          <a:prstGeom prst="cloudCallout">
            <a:avLst>
              <a:gd name="adj1" fmla="val -47502"/>
              <a:gd name="adj2" fmla="val 49905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DFAF-9DC5-4BFB-A7AD-1DD2DCFFB09F}"/>
              </a:ext>
            </a:extLst>
          </p:cNvPr>
          <p:cNvSpPr txBox="1"/>
          <p:nvPr/>
        </p:nvSpPr>
        <p:spPr>
          <a:xfrm>
            <a:off x="5010938" y="657225"/>
            <a:ext cx="6310854" cy="492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vi-VN" sz="50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Em đã làm những việc làm tốt nào để có những trang phục đẹp dự tiệc Nước Trời?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F6069-D6E0-4AA3-BC00-AEC2B19ED6CD}"/>
              </a:ext>
            </a:extLst>
          </p:cNvPr>
          <p:cNvSpPr txBox="1"/>
          <p:nvPr/>
        </p:nvSpPr>
        <p:spPr>
          <a:xfrm>
            <a:off x="780654" y="725711"/>
            <a:ext cx="2862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THIẾU NHI YÊU CHÚA</a:t>
            </a:r>
          </a:p>
        </p:txBody>
      </p:sp>
    </p:spTree>
    <p:extLst>
      <p:ext uri="{BB962C8B-B14F-4D97-AF65-F5344CB8AC3E}">
        <p14:creationId xmlns:p14="http://schemas.microsoft.com/office/powerpoint/2010/main" val="59399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1008</Words>
  <Application>Microsoft Office PowerPoint</Application>
  <PresentationFormat>Widescreen</PresentationFormat>
  <Paragraphs>264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Algerian</vt:lpstr>
      <vt:lpstr>Arial</vt:lpstr>
      <vt:lpstr>Calibri</vt:lpstr>
      <vt:lpstr>Calibri Light</vt:lpstr>
      <vt:lpstr>Tahoma</vt:lpstr>
      <vt:lpstr>Times New Roman</vt:lpstr>
      <vt:lpstr>Verdana</vt:lpstr>
      <vt:lpstr>Office Theme</vt:lpstr>
      <vt:lpstr>PowerPoint Presentation</vt:lpstr>
      <vt:lpstr>PowerPoint Presentation</vt:lpstr>
      <vt:lpstr>“Nước Trời cũng giống như chuyện một vua kia mở tiệc cưới cho con mình. </vt:lpstr>
      <vt:lpstr>Nhà vua sai đầy tớ đi thỉnh các quan khách đã được mời trước, xin họ đến dự tiệc, nhưng họ không chịu đến. </vt:lpstr>
      <vt:lpstr>Nhà vua lại sai những đầy tớ khác đi, và dặn họ: ‘Hãy thưa với quan khách đã được mời rằng: </vt:lpstr>
      <vt:lpstr>Này cỗ bàn, ta đã dọn xong, bò tơ và thú béo đã hạ rồi, mọi sự đã sẵn. Mời quý vị đến dự tiệc cưới !’ </vt:lpstr>
      <vt:lpstr>Nhưng quan khách không thèm đếm xỉa tới, lại bỏ đi: kẻ thì đi thăm nông trại, người thì đi buôn,</vt:lpstr>
      <vt:lpstr>còn những kẻ khác lại bắt các đầy tớ của vua mà hành hạ và giết chết.</vt:lpstr>
      <vt:lpstr>Nhà vua liền nổi cơn thịnh nộ, sai quân đi tru diệt bọn sát nhân ấy và thiêu huỷ thành phố của chúng. </vt:lpstr>
      <vt:lpstr>Rồi nhà vua bảo đầy tớ : ‘Tiệc cưới đã sẵn sàng rồi, mà những kẻ đã được mời lại không xứng đáng. </vt:lpstr>
      <vt:lpstr>Vậy các ngươi đi ra các ngả đường, gặp ai cũng mời hết vào tiệc cưới.’ </vt:lpstr>
      <vt:lpstr>Đầy tớ liền đi ra các nẻo đường, gặp ai, bất luận xấu tốt, cũng tập hợp cả lại, nên phòng tiệc cưới đã đầy thực khách.</vt:lpstr>
      <vt:lpstr>“Bấy giờ nhà vua tiến vào quan sát khách dự tiệc, thấy ở đó có một người không mặc y phục lễ cưới, mới hỏi người ấy :</vt:lpstr>
      <vt:lpstr>‘Này bạn, làm sao bạn vào đây mà lại không có y phục lễ cưới?’ Người ấy câm miệng không nói được gì. </vt:lpstr>
      <vt:lpstr>Nhà vua liền bảonhững người phục dịch : ‘Trói chân tay nó lại, quăng nó ra chỗ tối tăm bên ngoài, </vt:lpstr>
      <vt:lpstr>ở đó người ta sẽ phải khóc lóc nghiến răng ! Vì kẻ được gọi thì nhiều, mà người được chọn thì ít’.” ĐÓ LÀ LỜI CHÚA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jacky phan</dc:creator>
  <cp:lastModifiedBy>Mr Tam Nguyen</cp:lastModifiedBy>
  <cp:revision>11</cp:revision>
  <dcterms:created xsi:type="dcterms:W3CDTF">2020-10-09T11:41:10Z</dcterms:created>
  <dcterms:modified xsi:type="dcterms:W3CDTF">2026-10-09T14:51:59Z</dcterms:modified>
</cp:coreProperties>
</file>