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  <p:sldId id="336" r:id="rId12"/>
    <p:sldId id="337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293" r:id="rId21"/>
    <p:sldId id="294" r:id="rId22"/>
    <p:sldId id="327" r:id="rId23"/>
    <p:sldId id="260" r:id="rId24"/>
    <p:sldId id="308" r:id="rId25"/>
    <p:sldId id="345" r:id="rId26"/>
    <p:sldId id="346" r:id="rId27"/>
    <p:sldId id="347" r:id="rId28"/>
    <p:sldId id="29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5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36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FAD2C-89F6-4D9B-B1A0-987BCB1E32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2B3DDC-39C6-4799-A555-D07180DF8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F28DF-7389-413E-91CC-640D95BE7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9EEC4-4673-4236-9289-3605C64AE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EF4CA7-ED5A-4730-ACE0-D0E037619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093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82A71-EC3E-4BE1-B35F-C530002A3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456BF-BF3C-4919-970A-5B9BDC15A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C9681-870F-4BB2-962F-B290CBCE5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63B5F-BE75-4B7B-A871-39C20877C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98FB4-BC38-4FB3-9E20-5D8313745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947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7B040-F1FD-457F-A0A5-378DF22F6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F6B8D-CAD1-4B6A-AF50-A6E0BFF2D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7537F-4A52-4AF0-8A10-95730E75E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A36E1-25CF-4D21-90BC-74C571DA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253BE-8D28-4312-BA7D-ECC6CB2D7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156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37B86-E71C-48CC-8B87-85D77360B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F479E-8181-48D5-A359-EFBB0AFDB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6137C4-0C13-4CAB-AB39-6027B1E58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C3B306-4EFA-4C48-862B-204D27ED5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1CDA4-45A7-40CC-B233-15654FD7C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2B003D-49A4-4987-B153-D31B3C0F1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938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18A19-4960-4A9B-A2FC-914F44692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E46E56-E1CA-426C-86EB-F2D30CBAB1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C7F15F-5BD0-4856-B2A8-B17E6E19D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64EBAF-9F88-410D-B89C-120644259C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E9147A-1F1B-4F2E-9EE8-5E6B36933B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44EA43-88E9-4F53-9EF1-DAEE36EF6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10C97F-8FB4-4FD6-A25E-C55DDECFE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C35E28-C5A0-4C27-89EA-31916FF21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851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970FB-665C-41B0-ABC8-E3D0D78AE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252700-847A-4262-AA53-022CA6D87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3B4B1C-4500-4BEF-9C21-4D2B02E26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892B64-4491-4CC3-994A-8F92C98F9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915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6AA4A6-C098-468E-B965-E254C797B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E24C5B-8283-47D2-8D76-19AACEC39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781488-713B-4CED-98F8-3394B0E08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304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17279-0E5D-4DD0-88C5-F115AF54D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BDA7C-E820-478A-93AD-94794E0F6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97BD2-75E0-4294-9FE1-F84194B7F4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E7F573-E7C7-4FDF-9A37-9AEB21D7F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B8AB92-B730-4697-884B-A8723816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55899-7BD4-4E3F-A3A8-E96F49A68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332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D8A04-9C6C-402D-82FC-6DAFFC492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F75FBB-2747-4A80-84C2-00C5571FDD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79981A-83FE-4D77-866B-67D38A8FA2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940E45-57CA-49CD-9396-A9B771C63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B4A8-5C37-4389-AB51-1DC2107C7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7D589C-985A-4029-AFA5-B20454C46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5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8F8B0-4EB0-4B49-A056-3873D76D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3C1E82-5C52-4D44-A1C3-06F94F7290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7A161-F26E-4AF3-81E4-F995EB461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653DF-BB70-48ED-98AA-DD0368566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9BE83-04A9-4B6C-8215-1DE133CE6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982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A8317E-0676-4FE8-866A-01DEE190AE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6B2B60-171E-41DF-9ED0-E18794A52A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6DF8C-107D-47B0-85AB-AA7707846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CDC1A-1FBA-4A5D-962B-88229C07B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6B86B-568C-4647-A5CA-EE9024300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501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C1B068-A670-4EA4-9B63-A1424DBA8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E4D4A6-7451-4DD9-811A-8178C596C7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1F4C8-0225-4BD4-AC86-686DD1F30E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79DA5-632D-42FA-80B7-11CE332D1AA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AB0F1E-776E-4ED2-8F22-42FC582330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896BF-D6C2-448C-8FFB-DEB4984B2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61106-F7CB-46E0-8351-6BEE4574C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92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A9463B5-091E-4278-908D-57630E0C12E1}"/>
              </a:ext>
            </a:extLst>
          </p:cNvPr>
          <p:cNvSpPr txBox="1"/>
          <p:nvPr/>
        </p:nvSpPr>
        <p:spPr>
          <a:xfrm>
            <a:off x="1284632" y="633713"/>
            <a:ext cx="9622735" cy="5072504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✠</a:t>
            </a:r>
            <a:r>
              <a:rPr kumimoji="0" lang="en-US" sz="34400" b="1" i="0" u="none" strike="noStrike" kern="120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VUI HỌC KINH THÁNH</a:t>
            </a:r>
            <a:r>
              <a:rPr kumimoji="0" lang="en-US" sz="3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99F3E6-0860-432F-A369-FF36A5E80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5527" y="1424798"/>
            <a:ext cx="4480946" cy="42807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Hình chữ nhật 3"/>
          <p:cNvSpPr/>
          <p:nvPr/>
        </p:nvSpPr>
        <p:spPr>
          <a:xfrm>
            <a:off x="0" y="6055437"/>
            <a:ext cx="12192000" cy="74635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0" cap="none" spc="0" normalizeH="0" baseline="0" noProof="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CHÚA NHẬT XXIV THƯỜNG NIÊN - NĂM 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9E55EC-B1FD-4C86-8E05-AA5C6E61F8DA}"/>
              </a:ext>
            </a:extLst>
          </p:cNvPr>
          <p:cNvSpPr txBox="1"/>
          <p:nvPr/>
        </p:nvSpPr>
        <p:spPr>
          <a:xfrm>
            <a:off x="8582025" y="3775114"/>
            <a:ext cx="39480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NHƯ CHÚA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D3FAF6-AAC4-4566-AC54-18ECD0D69DEE}"/>
              </a:ext>
            </a:extLst>
          </p:cNvPr>
          <p:cNvSpPr txBox="1"/>
          <p:nvPr/>
        </p:nvSpPr>
        <p:spPr>
          <a:xfrm>
            <a:off x="-483083" y="3775114"/>
            <a:ext cx="40930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noProof="0" dirty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 THỨ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391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8" grpId="0"/>
      <p:bldP spid="8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4315A55-7274-42F7-AF7E-F8766496E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4874"/>
            <a:ext cx="12192000" cy="5953125"/>
          </a:xfrm>
        </p:spPr>
        <p:txBody>
          <a:bodyPr anchor="ctr"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Khi ấy, ông Phê-rô đến gần Đức Giê-su mà hỏi rằng: </a:t>
            </a:r>
            <a:endParaRPr lang="en-US" sz="7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D1A515-5A14-4D60-B4DD-51DDF5EC02A1}"/>
              </a:ext>
            </a:extLst>
          </p:cNvPr>
          <p:cNvSpPr txBox="1"/>
          <p:nvPr/>
        </p:nvSpPr>
        <p:spPr>
          <a:xfrm>
            <a:off x="-66675" y="244018"/>
            <a:ext cx="121920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✠ TIN MỪNG CHÚA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GIÊ-SU KI-TÔ THEO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THÁNH MÁT-THÊU✠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264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1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“Thưa Ngài, nếu anh em con cứ xúc phạm đến con, thì con phải tha đến mấy lần? Có phải đến bảy lần không?” </a:t>
            </a:r>
            <a:endParaRPr lang="en-US" sz="71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917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Đức Giê-su đáp: “Thầy không bảo là đến bảy lần, nhưng là đến bảy mươi lần bảy.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252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“Vì thế, Nước Trời cũng giống như chuyện một ông vua kia muốn đòi các đầy tớ của mình thanh toán sổ sách.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675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Khi nhà vua vừa bắt đầu, thì người ta dẫn đến một kẻ mắc nợ vua mười ngàn yến vàng.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28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không có gì để trả, nên tôn chủ ra lệnh bán y, vợ con y, cùng tất cả tài sản mà trả nợ.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113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Bấy giờ, tên đầy tớ ấy sấp mình xuống lạy lục: </a:t>
            </a:r>
            <a:r>
              <a:rPr lang="en-US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“</a:t>
            </a: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Thưa Ngài, xin rộng lòng hoãn lại cho tôi, tôi sẽ lo trả hết.</a:t>
            </a:r>
            <a:r>
              <a:rPr lang="en-US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”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297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Tôn chủ của tên đầy tớ ấy liền chạnh lòng thương, cho y về và tha luôn món nợ.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691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Nhưng vừa ra đến ngoài, tên đầy tớ ấy gặp một người đồng bạn, mắc nợ y một trăm quan tiền.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48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liền túm lấy, bóp cổ mà bảo: ‘Trả nợ cho tao!’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710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Bấy giờ, người đồng bạn sấp mình xuống van xin:</a:t>
            </a:r>
            <a:r>
              <a:rPr lang="en-US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‘Thưa anh, xin rộng lòng hoãn lại cho tôi, tôi sẽ lo trả anh.’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249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Nhưng y không chịu, cứ đi tống anh ta vào ngục cho đến khi trả xong nợ.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649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Thấy sự việc xảy ra như vậy, các đồng bạn của y buồn lắm, mới đi trình bày với tôn chủ đầu đuôi câu chuyện.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107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Bấy giờ, tôn chủ cho đòi y đến và bảo: ‘Tên đầy tớ độc ác kia, ta đã tha hết số nợ ấy cho ngươi, vì ngươi đã van xin ta,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636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thì đến lượt ngươi, ngươi không phải thương xót đồng bạn, như chính ta đã thương xót ngươi sao?’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5628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Rồi tôn chủ nổi cơn thịnh nộ, trao y cho lính hành hạ, cho đến ngày y trả hết nợ cho ông.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1816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Ấy vậy, Cha của Thầy ở trên trời cũng sẽ đối xử với anh em như thế, </a:t>
            </a:r>
            <a:endParaRPr lang="en-US" sz="7200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3933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nếu mỗi người trong anh em không hết lòng tha thứ cho anh em mình.”</a:t>
            </a:r>
            <a:r>
              <a:rPr lang="en-US" sz="72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7200" b="1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ĐÓ LÀ LỜI CHÚA</a:t>
            </a:r>
            <a:endParaRPr lang="en-US" sz="7200" b="1" i="1" dirty="0">
              <a:solidFill>
                <a:srgbClr val="FF0000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453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9">
            <a:hlinkClick r:id="rId2" action="ppaction://hlinksldjump"/>
            <a:extLst>
              <a:ext uri="{FF2B5EF4-FFF2-40B4-BE49-F238E27FC236}">
                <a16:creationId xmlns:a16="http://schemas.microsoft.com/office/drawing/2014/main" id="{0775ACDF-5498-438B-ADF4-6E4265CCC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2843" y="5860973"/>
            <a:ext cx="7326314" cy="864162"/>
          </a:xfrm>
          <a:prstGeom prst="flowChartAlternateProcess">
            <a:avLst/>
          </a:prstGeom>
          <a:solidFill>
            <a:srgbClr val="00B0F0"/>
          </a:solidFill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TÌM Ô CHỮ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B1A946-900A-4620-B2C8-D9A3A88CE824}"/>
              </a:ext>
            </a:extLst>
          </p:cNvPr>
          <p:cNvSpPr txBox="1"/>
          <p:nvPr/>
        </p:nvSpPr>
        <p:spPr>
          <a:xfrm>
            <a:off x="10124662" y="447261"/>
            <a:ext cx="1441174" cy="5953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97044F-B03E-4E2A-A6CD-B0F3D42940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5095" y="447260"/>
            <a:ext cx="6560210" cy="5237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Scroll: Vertical 4">
            <a:extLst>
              <a:ext uri="{FF2B5EF4-FFF2-40B4-BE49-F238E27FC236}">
                <a16:creationId xmlns:a16="http://schemas.microsoft.com/office/drawing/2014/main" id="{35398723-3DF0-4762-BEAA-9E541F0B4922}"/>
              </a:ext>
            </a:extLst>
          </p:cNvPr>
          <p:cNvSpPr/>
          <p:nvPr/>
        </p:nvSpPr>
        <p:spPr>
          <a:xfrm>
            <a:off x="152355" y="447259"/>
            <a:ext cx="2280490" cy="4994001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HÃY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TÌM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KIẾM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N</a:t>
            </a:r>
            <a:r>
              <a:rPr kumimoji="0" lang="vi-VN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Ư</a:t>
            </a: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ỚC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CHÚA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TR</a:t>
            </a:r>
            <a:r>
              <a:rPr kumimoji="0" lang="vi-VN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Ư</a:t>
            </a:r>
            <a:r>
              <a:rPr kumimoji="0" lang="en-US" sz="3200" b="1" i="0" u="none" strike="noStrike" kern="1200" cap="none" spc="0" normalizeH="0" baseline="0" noProof="0" dirty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ỚC</a:t>
            </a:r>
          </a:p>
        </p:txBody>
      </p:sp>
      <p:sp>
        <p:nvSpPr>
          <p:cNvPr id="6" name="Scroll: Vertical 5">
            <a:extLst>
              <a:ext uri="{FF2B5EF4-FFF2-40B4-BE49-F238E27FC236}">
                <a16:creationId xmlns:a16="http://schemas.microsoft.com/office/drawing/2014/main" id="{9747D647-B092-4090-B09A-A617286477FC}"/>
              </a:ext>
            </a:extLst>
          </p:cNvPr>
          <p:cNvSpPr/>
          <p:nvPr/>
        </p:nvSpPr>
        <p:spPr>
          <a:xfrm>
            <a:off x="9777555" y="447259"/>
            <a:ext cx="2262090" cy="4994001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MỌI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SỰ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NG</a:t>
            </a:r>
            <a:r>
              <a: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Ư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ỜI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SẼ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LO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CHO</a:t>
            </a:r>
          </a:p>
        </p:txBody>
      </p:sp>
    </p:spTree>
    <p:extLst>
      <p:ext uri="{BB962C8B-B14F-4D97-AF65-F5344CB8AC3E}">
        <p14:creationId xmlns:p14="http://schemas.microsoft.com/office/powerpoint/2010/main" val="202692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4A4E883-FCB6-4A29-AED5-F00EFD997A30}"/>
              </a:ext>
            </a:extLst>
          </p:cNvPr>
          <p:cNvSpPr/>
          <p:nvPr/>
        </p:nvSpPr>
        <p:spPr>
          <a:xfrm>
            <a:off x="10761044" y="70948"/>
            <a:ext cx="1392283" cy="1386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HÀNG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DỌC</a:t>
            </a:r>
          </a:p>
        </p:txBody>
      </p:sp>
      <p:sp>
        <p:nvSpPr>
          <p:cNvPr id="19" name="Star: 10 Points 18">
            <a:extLst>
              <a:ext uri="{FF2B5EF4-FFF2-40B4-BE49-F238E27FC236}">
                <a16:creationId xmlns:a16="http://schemas.microsoft.com/office/drawing/2014/main" id="{7DDA5614-72C5-4089-8576-05FAC9405CCA}"/>
              </a:ext>
            </a:extLst>
          </p:cNvPr>
          <p:cNvSpPr/>
          <p:nvPr/>
        </p:nvSpPr>
        <p:spPr>
          <a:xfrm>
            <a:off x="358523" y="70948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20" name="Star: 10 Points 19">
            <a:extLst>
              <a:ext uri="{FF2B5EF4-FFF2-40B4-BE49-F238E27FC236}">
                <a16:creationId xmlns:a16="http://schemas.microsoft.com/office/drawing/2014/main" id="{4377D926-FFF0-449D-8291-15C3F23C6E24}"/>
              </a:ext>
            </a:extLst>
          </p:cNvPr>
          <p:cNvSpPr/>
          <p:nvPr/>
        </p:nvSpPr>
        <p:spPr>
          <a:xfrm>
            <a:off x="358523" y="764390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21" name="Star: 10 Points 20">
            <a:extLst>
              <a:ext uri="{FF2B5EF4-FFF2-40B4-BE49-F238E27FC236}">
                <a16:creationId xmlns:a16="http://schemas.microsoft.com/office/drawing/2014/main" id="{05ACA9F3-ECCA-4C89-9F0E-8AE8BB0F02AE}"/>
              </a:ext>
            </a:extLst>
          </p:cNvPr>
          <p:cNvSpPr/>
          <p:nvPr/>
        </p:nvSpPr>
        <p:spPr>
          <a:xfrm>
            <a:off x="358523" y="1461833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2" name="Star: 10 Points 21">
            <a:extLst>
              <a:ext uri="{FF2B5EF4-FFF2-40B4-BE49-F238E27FC236}">
                <a16:creationId xmlns:a16="http://schemas.microsoft.com/office/drawing/2014/main" id="{6CA936C2-E6DD-4EEB-AE8C-6AC5FDE9CF3B}"/>
              </a:ext>
            </a:extLst>
          </p:cNvPr>
          <p:cNvSpPr/>
          <p:nvPr/>
        </p:nvSpPr>
        <p:spPr>
          <a:xfrm>
            <a:off x="358522" y="2159276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3" name="Star: 10 Points 22">
            <a:extLst>
              <a:ext uri="{FF2B5EF4-FFF2-40B4-BE49-F238E27FC236}">
                <a16:creationId xmlns:a16="http://schemas.microsoft.com/office/drawing/2014/main" id="{D24EDBC7-07A1-4C4A-8613-55A57AE77FCF}"/>
              </a:ext>
            </a:extLst>
          </p:cNvPr>
          <p:cNvSpPr/>
          <p:nvPr/>
        </p:nvSpPr>
        <p:spPr>
          <a:xfrm>
            <a:off x="358522" y="2852718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24" name="Star: 10 Points 23">
            <a:extLst>
              <a:ext uri="{FF2B5EF4-FFF2-40B4-BE49-F238E27FC236}">
                <a16:creationId xmlns:a16="http://schemas.microsoft.com/office/drawing/2014/main" id="{1B4680BC-77A9-4EAC-94ED-4C24A4CA229B}"/>
              </a:ext>
            </a:extLst>
          </p:cNvPr>
          <p:cNvSpPr/>
          <p:nvPr/>
        </p:nvSpPr>
        <p:spPr>
          <a:xfrm>
            <a:off x="358522" y="3546160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527D23E-4C1D-4F8C-BDAE-4FF28A7BA6D5}"/>
              </a:ext>
            </a:extLst>
          </p:cNvPr>
          <p:cNvSpPr/>
          <p:nvPr/>
        </p:nvSpPr>
        <p:spPr>
          <a:xfrm>
            <a:off x="0" y="5009558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1.	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THẦY KHÔNG BẢO LÀ </a:t>
            </a: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… … …, 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NHƯNG LÀ ĐẾN BẢY MƯƠI LẦN BẢY.</a:t>
            </a:r>
            <a:endParaRPr kumimoji="0" lang="vi-VN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C9C6AF4-D37E-4A37-8911-C579D52E42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875523"/>
              </p:ext>
            </p:extLst>
          </p:nvPr>
        </p:nvGraphicFramePr>
        <p:xfrm>
          <a:off x="1611395" y="79629"/>
          <a:ext cx="8579350" cy="4745034"/>
        </p:xfrm>
        <a:graphic>
          <a:graphicData uri="http://schemas.openxmlformats.org/drawingml/2006/table">
            <a:tbl>
              <a:tblPr firstRow="1" firstCol="1" bandRow="1"/>
              <a:tblGrid>
                <a:gridCol w="857935">
                  <a:extLst>
                    <a:ext uri="{9D8B030D-6E8A-4147-A177-3AD203B41FA5}">
                      <a16:colId xmlns:a16="http://schemas.microsoft.com/office/drawing/2014/main" val="3237177779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3679239878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1445279014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476644104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3685875697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4058914602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2031068520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4150680289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1509233555"/>
                    </a:ext>
                  </a:extLst>
                </a:gridCol>
                <a:gridCol w="857935">
                  <a:extLst>
                    <a:ext uri="{9D8B030D-6E8A-4147-A177-3AD203B41FA5}">
                      <a16:colId xmlns:a16="http://schemas.microsoft.com/office/drawing/2014/main" val="74028581"/>
                    </a:ext>
                  </a:extLst>
                </a:gridCol>
              </a:tblGrid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Đ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Ế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Ả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Y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L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Ầ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166436"/>
                  </a:ext>
                </a:extLst>
              </a:tr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P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Ả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I</a:t>
                      </a:r>
                      <a:endParaRPr lang="en-US" sz="44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5255897"/>
                  </a:ext>
                </a:extLst>
              </a:tr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Ư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Ơ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G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X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Ó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691092"/>
                  </a:ext>
                </a:extLst>
              </a:tr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Á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Đ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Ầ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Y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Ớ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636793"/>
                  </a:ext>
                </a:extLst>
              </a:tr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L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U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Ô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83722"/>
                  </a:ext>
                </a:extLst>
              </a:tr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V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X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I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914936"/>
                  </a:ext>
                </a:extLst>
              </a:tr>
              <a:tr h="677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Ô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G</a:t>
                      </a:r>
                      <a:endParaRPr lang="en-US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V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U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b="1" dirty="0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4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146141"/>
                  </a:ext>
                </a:extLst>
              </a:tr>
            </a:tbl>
          </a:graphicData>
        </a:graphic>
      </p:graphicFrame>
      <p:sp>
        <p:nvSpPr>
          <p:cNvPr id="4" name="Star: 10 Points 3">
            <a:extLst>
              <a:ext uri="{FF2B5EF4-FFF2-40B4-BE49-F238E27FC236}">
                <a16:creationId xmlns:a16="http://schemas.microsoft.com/office/drawing/2014/main" id="{5E2A3E42-3843-45EA-A939-802969406C87}"/>
              </a:ext>
            </a:extLst>
          </p:cNvPr>
          <p:cNvSpPr/>
          <p:nvPr/>
        </p:nvSpPr>
        <p:spPr>
          <a:xfrm>
            <a:off x="358522" y="4239289"/>
            <a:ext cx="682573" cy="616615"/>
          </a:xfrm>
          <a:prstGeom prst="star10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FF0000"/>
                </a:solidFill>
                <a:latin typeface="Calibri" panose="020F0502020204030204"/>
              </a:rPr>
              <a:t>7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EA5A5792-2F63-46C0-91F1-4FE4C7061227}"/>
              </a:ext>
            </a:extLst>
          </p:cNvPr>
          <p:cNvSpPr/>
          <p:nvPr/>
        </p:nvSpPr>
        <p:spPr>
          <a:xfrm>
            <a:off x="6923" y="4991230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000" b="1" dirty="0">
                <a:solidFill>
                  <a:srgbClr val="FF0000"/>
                </a:solidFill>
                <a:latin typeface="Arial (Body)"/>
              </a:rPr>
              <a:t>2.</a:t>
            </a:r>
            <a:r>
              <a:rPr lang="vi-VN" sz="4000" b="1">
                <a:solidFill>
                  <a:srgbClr val="FF0000"/>
                </a:solidFill>
                <a:latin typeface="Arial (Body)"/>
              </a:rPr>
              <a:t>	</a:t>
            </a:r>
            <a:r>
              <a:rPr lang="en-US" sz="4000" b="1">
                <a:solidFill>
                  <a:srgbClr val="FF0000"/>
                </a:solidFill>
                <a:latin typeface="Arial (Body)"/>
              </a:rPr>
              <a:t> </a:t>
            </a:r>
            <a:r>
              <a:rPr lang="vi-VN" sz="4000" b="1">
                <a:solidFill>
                  <a:schemeClr val="tx1"/>
                </a:solidFill>
                <a:latin typeface="Arial (Body)"/>
              </a:rPr>
              <a:t>THƯA </a:t>
            </a:r>
            <a:r>
              <a:rPr lang="vi-VN" sz="4000" b="1" dirty="0">
                <a:solidFill>
                  <a:schemeClr val="tx1"/>
                </a:solidFill>
                <a:latin typeface="Arial (Body)"/>
              </a:rPr>
              <a:t>NGÀI, NẾU ANH EM CON CỨ XÚC PHẠM ĐẾN CON, THÌ CON </a:t>
            </a:r>
            <a:r>
              <a:rPr lang="vi-VN" sz="4000" b="1" dirty="0">
                <a:solidFill>
                  <a:srgbClr val="FF0000"/>
                </a:solidFill>
                <a:latin typeface="Arial (Body)"/>
              </a:rPr>
              <a:t>… …</a:t>
            </a:r>
            <a:r>
              <a:rPr lang="vi-VN" sz="4000" b="1" dirty="0">
                <a:solidFill>
                  <a:schemeClr val="tx1"/>
                </a:solidFill>
                <a:latin typeface="Arial (Body)"/>
              </a:rPr>
              <a:t> ĐẾN MẤY LẦN ?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7EDD0E3-99CB-4FD3-87A6-6DA07DE0043F}"/>
              </a:ext>
            </a:extLst>
          </p:cNvPr>
          <p:cNvSpPr/>
          <p:nvPr/>
        </p:nvSpPr>
        <p:spPr>
          <a:xfrm>
            <a:off x="-2482" y="5007226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3.	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NGƯƠI KHÔNG PHẢI </a:t>
            </a: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… … 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ĐỒNG BẠN, NHƯ CHÍNH TA ĐÃ </a:t>
            </a: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… …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 NGƯƠI</a:t>
            </a:r>
            <a:endParaRPr kumimoji="0" lang="vi-VN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C28EEA5-A9FE-401C-8F8F-0FACF397F1F5}"/>
              </a:ext>
            </a:extLst>
          </p:cNvPr>
          <p:cNvSpPr/>
          <p:nvPr/>
        </p:nvSpPr>
        <p:spPr>
          <a:xfrm>
            <a:off x="758" y="5009025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000" b="1" dirty="0">
                <a:solidFill>
                  <a:srgbClr val="FF0000"/>
                </a:solidFill>
                <a:latin typeface="Arial (Body)"/>
              </a:rPr>
              <a:t>4.</a:t>
            </a:r>
            <a:r>
              <a:rPr lang="vi-VN" sz="4000" b="1">
                <a:solidFill>
                  <a:srgbClr val="FF0000"/>
                </a:solidFill>
                <a:latin typeface="Arial (Body)"/>
              </a:rPr>
              <a:t>	</a:t>
            </a:r>
            <a:r>
              <a:rPr lang="en-US" sz="4000" b="1">
                <a:solidFill>
                  <a:srgbClr val="FF0000"/>
                </a:solidFill>
                <a:latin typeface="Arial (Body)"/>
              </a:rPr>
              <a:t> </a:t>
            </a:r>
            <a:r>
              <a:rPr lang="vi-VN" sz="4000" b="1">
                <a:solidFill>
                  <a:schemeClr val="tx1"/>
                </a:solidFill>
                <a:latin typeface="Arial (Body)"/>
              </a:rPr>
              <a:t>NƯỚC </a:t>
            </a:r>
            <a:r>
              <a:rPr lang="vi-VN" sz="4000" b="1" dirty="0">
                <a:solidFill>
                  <a:schemeClr val="tx1"/>
                </a:solidFill>
                <a:latin typeface="Arial (Body)"/>
              </a:rPr>
              <a:t>TRỜI CŨNG GIỐNG NHƯ CHUYỆN MỘT ÔNG VUA KIA MUỐN ĐÒI </a:t>
            </a:r>
            <a:r>
              <a:rPr lang="vi-VN" sz="4000" b="1" dirty="0">
                <a:solidFill>
                  <a:srgbClr val="FF0000"/>
                </a:solidFill>
                <a:latin typeface="Arial (Body)"/>
              </a:rPr>
              <a:t>… … … </a:t>
            </a:r>
            <a:r>
              <a:rPr lang="vi-VN" sz="4000" b="1" dirty="0">
                <a:solidFill>
                  <a:schemeClr val="tx1"/>
                </a:solidFill>
                <a:latin typeface="Arial (Body)"/>
              </a:rPr>
              <a:t>CỦA MÌNH THANH TOÁN SỔ SÁCH.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40B75EF-B707-4AC4-8737-5A5BE6EA52D3}"/>
              </a:ext>
            </a:extLst>
          </p:cNvPr>
          <p:cNvSpPr/>
          <p:nvPr/>
        </p:nvSpPr>
        <p:spPr>
          <a:xfrm>
            <a:off x="13846" y="5034132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000" b="1" dirty="0">
                <a:solidFill>
                  <a:srgbClr val="FF0000"/>
                </a:solidFill>
                <a:latin typeface="Arial (Body)"/>
              </a:rPr>
              <a:t>5.</a:t>
            </a:r>
            <a:r>
              <a:rPr lang="vi-VN" sz="4000" b="1">
                <a:solidFill>
                  <a:srgbClr val="FF0000"/>
                </a:solidFill>
                <a:latin typeface="Arial (Body)"/>
              </a:rPr>
              <a:t>	</a:t>
            </a:r>
            <a:r>
              <a:rPr lang="en-US" sz="4000" b="1">
                <a:solidFill>
                  <a:srgbClr val="FF0000"/>
                </a:solidFill>
                <a:latin typeface="Arial (Body)"/>
              </a:rPr>
              <a:t> </a:t>
            </a:r>
            <a:r>
              <a:rPr lang="vi-VN" sz="4000" b="1">
                <a:solidFill>
                  <a:schemeClr val="tx1"/>
                </a:solidFill>
                <a:latin typeface="Arial (Body)"/>
              </a:rPr>
              <a:t>TÔN </a:t>
            </a:r>
            <a:r>
              <a:rPr lang="vi-VN" sz="4000" b="1" dirty="0">
                <a:solidFill>
                  <a:schemeClr val="tx1"/>
                </a:solidFill>
                <a:latin typeface="Arial (Body)"/>
              </a:rPr>
              <a:t>CHỦ CỦA TÊN ĐẦY TỚ ẤY LIỀN CHẠNH LÒNG THƯƠNG, CHO Y VỀ VÀ </a:t>
            </a:r>
            <a:r>
              <a:rPr lang="vi-VN" sz="4000" b="1" dirty="0">
                <a:solidFill>
                  <a:srgbClr val="FF0000"/>
                </a:solidFill>
                <a:latin typeface="Arial (Body)"/>
              </a:rPr>
              <a:t>… …</a:t>
            </a:r>
            <a:r>
              <a:rPr lang="vi-VN" sz="4000" b="1" dirty="0">
                <a:solidFill>
                  <a:schemeClr val="tx1"/>
                </a:solidFill>
                <a:latin typeface="Arial (Body)"/>
              </a:rPr>
              <a:t> MÓN NỢ.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0142C36-D510-4D52-963B-EEB3F8949465}"/>
              </a:ext>
            </a:extLst>
          </p:cNvPr>
          <p:cNvSpPr/>
          <p:nvPr/>
        </p:nvSpPr>
        <p:spPr>
          <a:xfrm>
            <a:off x="219" y="5015298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6.</a:t>
            </a:r>
            <a:r>
              <a:rPr lang="vi-VN" sz="4800" b="1">
                <a:solidFill>
                  <a:srgbClr val="FF0000"/>
                </a:solidFill>
                <a:latin typeface="Arial (Body)"/>
              </a:rPr>
              <a:t>	</a:t>
            </a:r>
            <a:r>
              <a:rPr lang="en-US" sz="4800" b="1">
                <a:solidFill>
                  <a:srgbClr val="FF0000"/>
                </a:solidFill>
                <a:latin typeface="Arial (Body)"/>
              </a:rPr>
              <a:t> </a:t>
            </a:r>
            <a:r>
              <a:rPr lang="vi-VN" sz="4800" b="1">
                <a:solidFill>
                  <a:schemeClr val="tx1"/>
                </a:solidFill>
                <a:latin typeface="Arial (Body)"/>
              </a:rPr>
              <a:t>TA 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ĐÃ THA HẾT SỐ NỢ ẤY CHO NGƯƠI, VÌ NGƯƠI ĐÃ </a:t>
            </a: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… … 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TA.</a:t>
            </a:r>
            <a:endParaRPr kumimoji="0" lang="vi-VN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510B7B2-248C-400E-B66B-80D70A97C1D0}"/>
              </a:ext>
            </a:extLst>
          </p:cNvPr>
          <p:cNvSpPr/>
          <p:nvPr/>
        </p:nvSpPr>
        <p:spPr>
          <a:xfrm>
            <a:off x="-3295" y="5022856"/>
            <a:ext cx="12192000" cy="18484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defTabSz="457200">
              <a:defRPr/>
            </a:pPr>
            <a:r>
              <a:rPr lang="vi-VN" sz="4800" b="1" dirty="0">
                <a:solidFill>
                  <a:srgbClr val="FF0000"/>
                </a:solidFill>
                <a:latin typeface="Arial (Body)"/>
              </a:rPr>
              <a:t>7.	AI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 LÀ NGƯỜI ĐÃ ĐÒI</a:t>
            </a:r>
            <a:r>
              <a:rPr lang="en-US" sz="4800" b="1" dirty="0">
                <a:solidFill>
                  <a:schemeClr val="tx1"/>
                </a:solidFill>
                <a:latin typeface="Arial (Body)"/>
              </a:rPr>
              <a:t> CÁC ĐẦY TỚ THANH TOÁN</a:t>
            </a:r>
            <a:r>
              <a:rPr lang="vi-VN" sz="4800" b="1" dirty="0">
                <a:solidFill>
                  <a:schemeClr val="tx1"/>
                </a:solidFill>
                <a:latin typeface="Arial (Body)"/>
              </a:rPr>
              <a:t> SỔ SÁCH?</a:t>
            </a:r>
            <a:endParaRPr kumimoji="0" lang="vi-VN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(Body)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103832-1EB2-4F91-B23F-5CBA47BEB1F1}"/>
              </a:ext>
            </a:extLst>
          </p:cNvPr>
          <p:cNvSpPr/>
          <p:nvPr/>
        </p:nvSpPr>
        <p:spPr>
          <a:xfrm>
            <a:off x="2467583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AC3A59-71A3-41B2-B784-37E6C8CAF75B}"/>
              </a:ext>
            </a:extLst>
          </p:cNvPr>
          <p:cNvSpPr/>
          <p:nvPr/>
        </p:nvSpPr>
        <p:spPr>
          <a:xfrm>
            <a:off x="3326126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387ED7-4D7F-4602-8269-3A266E1FAAB2}"/>
              </a:ext>
            </a:extLst>
          </p:cNvPr>
          <p:cNvSpPr/>
          <p:nvPr/>
        </p:nvSpPr>
        <p:spPr>
          <a:xfrm>
            <a:off x="4184669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A547F12-E548-4D89-ACA5-3983B0D184DD}"/>
              </a:ext>
            </a:extLst>
          </p:cNvPr>
          <p:cNvSpPr/>
          <p:nvPr/>
        </p:nvSpPr>
        <p:spPr>
          <a:xfrm>
            <a:off x="5043212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215F076-4B1D-4853-BF66-FC47AA532371}"/>
              </a:ext>
            </a:extLst>
          </p:cNvPr>
          <p:cNvSpPr/>
          <p:nvPr/>
        </p:nvSpPr>
        <p:spPr>
          <a:xfrm>
            <a:off x="5901755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67A7E05-B9CE-41C5-B8B8-E0624A661C38}"/>
              </a:ext>
            </a:extLst>
          </p:cNvPr>
          <p:cNvSpPr/>
          <p:nvPr/>
        </p:nvSpPr>
        <p:spPr>
          <a:xfrm>
            <a:off x="6760298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21165C9-6AA1-453D-8BF8-F76C821C3EE9}"/>
              </a:ext>
            </a:extLst>
          </p:cNvPr>
          <p:cNvSpPr/>
          <p:nvPr/>
        </p:nvSpPr>
        <p:spPr>
          <a:xfrm>
            <a:off x="7614123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7BA2F38-5E0A-4E53-8010-E80220625F0C}"/>
              </a:ext>
            </a:extLst>
          </p:cNvPr>
          <p:cNvSpPr/>
          <p:nvPr/>
        </p:nvSpPr>
        <p:spPr>
          <a:xfrm>
            <a:off x="8472666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95ECAF2-687A-498E-96CD-4EA3C13E1C27}"/>
              </a:ext>
            </a:extLst>
          </p:cNvPr>
          <p:cNvSpPr/>
          <p:nvPr/>
        </p:nvSpPr>
        <p:spPr>
          <a:xfrm>
            <a:off x="9331209" y="709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A3B6F390-7E2C-4AB1-BE05-DA3938188964}"/>
              </a:ext>
            </a:extLst>
          </p:cNvPr>
          <p:cNvSpPr/>
          <p:nvPr/>
        </p:nvSpPr>
        <p:spPr>
          <a:xfrm>
            <a:off x="3326126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0FE4244-A634-4F7D-926E-44C51C27BA56}"/>
              </a:ext>
            </a:extLst>
          </p:cNvPr>
          <p:cNvSpPr/>
          <p:nvPr/>
        </p:nvSpPr>
        <p:spPr>
          <a:xfrm>
            <a:off x="4184669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C637AAA9-DF81-4F02-8C0A-BAE52298BB84}"/>
              </a:ext>
            </a:extLst>
          </p:cNvPr>
          <p:cNvSpPr/>
          <p:nvPr/>
        </p:nvSpPr>
        <p:spPr>
          <a:xfrm>
            <a:off x="5043212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B96BED19-BAE2-449F-B376-B663D7DBE9C4}"/>
              </a:ext>
            </a:extLst>
          </p:cNvPr>
          <p:cNvSpPr/>
          <p:nvPr/>
        </p:nvSpPr>
        <p:spPr>
          <a:xfrm>
            <a:off x="5901755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C66D3226-D093-4AB0-93FC-79E213DF586C}"/>
              </a:ext>
            </a:extLst>
          </p:cNvPr>
          <p:cNvSpPr/>
          <p:nvPr/>
        </p:nvSpPr>
        <p:spPr>
          <a:xfrm>
            <a:off x="6760298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0ED40CE-C066-40C1-80C3-22D73CF8F3A0}"/>
              </a:ext>
            </a:extLst>
          </p:cNvPr>
          <p:cNvSpPr/>
          <p:nvPr/>
        </p:nvSpPr>
        <p:spPr>
          <a:xfrm>
            <a:off x="7618841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17A57AE1-5DDE-4415-93D3-35780D06BE8C}"/>
              </a:ext>
            </a:extLst>
          </p:cNvPr>
          <p:cNvSpPr/>
          <p:nvPr/>
        </p:nvSpPr>
        <p:spPr>
          <a:xfrm>
            <a:off x="8472666" y="756748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BAF78CD7-3DC1-4AC0-9785-D6FA62367415}"/>
              </a:ext>
            </a:extLst>
          </p:cNvPr>
          <p:cNvSpPr/>
          <p:nvPr/>
        </p:nvSpPr>
        <p:spPr>
          <a:xfrm>
            <a:off x="2466590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A717418B-900C-41DA-A131-789A29BB2527}"/>
              </a:ext>
            </a:extLst>
          </p:cNvPr>
          <p:cNvSpPr/>
          <p:nvPr/>
        </p:nvSpPr>
        <p:spPr>
          <a:xfrm>
            <a:off x="3325133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AFA2F6BE-940A-4A95-AFAD-763E302D95A8}"/>
              </a:ext>
            </a:extLst>
          </p:cNvPr>
          <p:cNvSpPr/>
          <p:nvPr/>
        </p:nvSpPr>
        <p:spPr>
          <a:xfrm>
            <a:off x="4183676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5449838E-7FB7-4B47-8BEB-633211D99A06}"/>
              </a:ext>
            </a:extLst>
          </p:cNvPr>
          <p:cNvSpPr/>
          <p:nvPr/>
        </p:nvSpPr>
        <p:spPr>
          <a:xfrm>
            <a:off x="5042219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FCAB2B26-5063-4180-9507-C875766FCDD2}"/>
              </a:ext>
            </a:extLst>
          </p:cNvPr>
          <p:cNvSpPr/>
          <p:nvPr/>
        </p:nvSpPr>
        <p:spPr>
          <a:xfrm>
            <a:off x="5900762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A65B275B-B4B0-49C9-97FB-1E19EEA86B0E}"/>
              </a:ext>
            </a:extLst>
          </p:cNvPr>
          <p:cNvSpPr/>
          <p:nvPr/>
        </p:nvSpPr>
        <p:spPr>
          <a:xfrm>
            <a:off x="6759305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1E582002-CB58-4E68-8C71-E938715DD63C}"/>
              </a:ext>
            </a:extLst>
          </p:cNvPr>
          <p:cNvSpPr/>
          <p:nvPr/>
        </p:nvSpPr>
        <p:spPr>
          <a:xfrm>
            <a:off x="7613130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5467E89B-B890-4DBB-BA8C-1915CE48417B}"/>
              </a:ext>
            </a:extLst>
          </p:cNvPr>
          <p:cNvSpPr/>
          <p:nvPr/>
        </p:nvSpPr>
        <p:spPr>
          <a:xfrm>
            <a:off x="8471673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71BB1DCB-F4E9-4418-B553-6E626960D36B}"/>
              </a:ext>
            </a:extLst>
          </p:cNvPr>
          <p:cNvSpPr/>
          <p:nvPr/>
        </p:nvSpPr>
        <p:spPr>
          <a:xfrm>
            <a:off x="9330216" y="14191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45E6F392-AC1A-41D0-BA30-652F1C931324}"/>
              </a:ext>
            </a:extLst>
          </p:cNvPr>
          <p:cNvSpPr/>
          <p:nvPr/>
        </p:nvSpPr>
        <p:spPr>
          <a:xfrm>
            <a:off x="2466590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89F08C9F-430C-45C8-9829-A5F232A6A984}"/>
              </a:ext>
            </a:extLst>
          </p:cNvPr>
          <p:cNvSpPr/>
          <p:nvPr/>
        </p:nvSpPr>
        <p:spPr>
          <a:xfrm>
            <a:off x="3325133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F6D5DD20-4E82-428F-9BC7-CAAE45C5F3D1}"/>
              </a:ext>
            </a:extLst>
          </p:cNvPr>
          <p:cNvSpPr/>
          <p:nvPr/>
        </p:nvSpPr>
        <p:spPr>
          <a:xfrm>
            <a:off x="4183676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CA830413-854C-4D47-8D40-2F2B06272706}"/>
              </a:ext>
            </a:extLst>
          </p:cNvPr>
          <p:cNvSpPr/>
          <p:nvPr/>
        </p:nvSpPr>
        <p:spPr>
          <a:xfrm>
            <a:off x="5042219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E55887CA-9F64-4ABC-AD31-A1F167D35DF3}"/>
              </a:ext>
            </a:extLst>
          </p:cNvPr>
          <p:cNvSpPr/>
          <p:nvPr/>
        </p:nvSpPr>
        <p:spPr>
          <a:xfrm>
            <a:off x="5900762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8CA3A308-D10B-4A59-BBF4-E688D6BF9E7E}"/>
              </a:ext>
            </a:extLst>
          </p:cNvPr>
          <p:cNvSpPr/>
          <p:nvPr/>
        </p:nvSpPr>
        <p:spPr>
          <a:xfrm>
            <a:off x="6759305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5F9379E1-A214-49A1-85AE-525BDF4887BD}"/>
              </a:ext>
            </a:extLst>
          </p:cNvPr>
          <p:cNvSpPr/>
          <p:nvPr/>
        </p:nvSpPr>
        <p:spPr>
          <a:xfrm>
            <a:off x="7613130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72D71567-0D85-43AF-A575-C279BE346029}"/>
              </a:ext>
            </a:extLst>
          </p:cNvPr>
          <p:cNvSpPr/>
          <p:nvPr/>
        </p:nvSpPr>
        <p:spPr>
          <a:xfrm>
            <a:off x="8471673" y="210490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5E94B51D-8EFB-42D4-9912-B9F6A0C083C0}"/>
              </a:ext>
            </a:extLst>
          </p:cNvPr>
          <p:cNvSpPr/>
          <p:nvPr/>
        </p:nvSpPr>
        <p:spPr>
          <a:xfrm>
            <a:off x="1610402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EF515328-8263-4254-B0A6-5A929D360333}"/>
              </a:ext>
            </a:extLst>
          </p:cNvPr>
          <p:cNvSpPr/>
          <p:nvPr/>
        </p:nvSpPr>
        <p:spPr>
          <a:xfrm>
            <a:off x="2468945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B765B04A-33E0-4FB5-B027-F3BEEDC088B6}"/>
              </a:ext>
            </a:extLst>
          </p:cNvPr>
          <p:cNvSpPr/>
          <p:nvPr/>
        </p:nvSpPr>
        <p:spPr>
          <a:xfrm>
            <a:off x="3327488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C085BF76-00E9-4459-89DC-F6D25FE25E89}"/>
              </a:ext>
            </a:extLst>
          </p:cNvPr>
          <p:cNvSpPr/>
          <p:nvPr/>
        </p:nvSpPr>
        <p:spPr>
          <a:xfrm>
            <a:off x="4186031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D949F468-73FA-4FEE-97E1-CEC2CE86F56B}"/>
              </a:ext>
            </a:extLst>
          </p:cNvPr>
          <p:cNvSpPr/>
          <p:nvPr/>
        </p:nvSpPr>
        <p:spPr>
          <a:xfrm>
            <a:off x="5044574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DCC473E0-C32C-404C-BFF3-F52476FA3503}"/>
              </a:ext>
            </a:extLst>
          </p:cNvPr>
          <p:cNvSpPr/>
          <p:nvPr/>
        </p:nvSpPr>
        <p:spPr>
          <a:xfrm>
            <a:off x="5903117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9FFE870A-4CA5-42F8-A0B7-5A6E5E48636B}"/>
              </a:ext>
            </a:extLst>
          </p:cNvPr>
          <p:cNvSpPr/>
          <p:nvPr/>
        </p:nvSpPr>
        <p:spPr>
          <a:xfrm>
            <a:off x="6756942" y="277898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F8013DD9-B77D-4C44-91E2-2C1ED1E138B2}"/>
              </a:ext>
            </a:extLst>
          </p:cNvPr>
          <p:cNvSpPr/>
          <p:nvPr/>
        </p:nvSpPr>
        <p:spPr>
          <a:xfrm>
            <a:off x="3326126" y="347346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F968CE69-E308-4FE4-BA8E-B19522CE2DCD}"/>
              </a:ext>
            </a:extLst>
          </p:cNvPr>
          <p:cNvSpPr/>
          <p:nvPr/>
        </p:nvSpPr>
        <p:spPr>
          <a:xfrm>
            <a:off x="4184669" y="347346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27264A48-A94E-42CC-9A3B-CD29463FC91B}"/>
              </a:ext>
            </a:extLst>
          </p:cNvPr>
          <p:cNvSpPr/>
          <p:nvPr/>
        </p:nvSpPr>
        <p:spPr>
          <a:xfrm>
            <a:off x="5043212" y="347346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1161EAD0-8C0C-44A9-81A3-BD48A81F5D6E}"/>
              </a:ext>
            </a:extLst>
          </p:cNvPr>
          <p:cNvSpPr/>
          <p:nvPr/>
        </p:nvSpPr>
        <p:spPr>
          <a:xfrm>
            <a:off x="5901755" y="347346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F3F85769-B64C-492D-8B92-462A879A1323}"/>
              </a:ext>
            </a:extLst>
          </p:cNvPr>
          <p:cNvSpPr/>
          <p:nvPr/>
        </p:nvSpPr>
        <p:spPr>
          <a:xfrm>
            <a:off x="6760298" y="347346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7EDFC230-A177-4D69-B7F4-FCC2B5B58263}"/>
              </a:ext>
            </a:extLst>
          </p:cNvPr>
          <p:cNvSpPr/>
          <p:nvPr/>
        </p:nvSpPr>
        <p:spPr>
          <a:xfrm>
            <a:off x="7618841" y="3473465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4E3E7E0E-D0D2-4416-B514-5397ED3FD9CF}"/>
              </a:ext>
            </a:extLst>
          </p:cNvPr>
          <p:cNvSpPr/>
          <p:nvPr/>
        </p:nvSpPr>
        <p:spPr>
          <a:xfrm>
            <a:off x="3319422" y="414754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50CA482A-F30F-439A-ACD8-0815398A596E}"/>
              </a:ext>
            </a:extLst>
          </p:cNvPr>
          <p:cNvSpPr/>
          <p:nvPr/>
        </p:nvSpPr>
        <p:spPr>
          <a:xfrm>
            <a:off x="4177965" y="414754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4FCF359E-2AA7-4893-8C93-291FDA52F23B}"/>
              </a:ext>
            </a:extLst>
          </p:cNvPr>
          <p:cNvSpPr/>
          <p:nvPr/>
        </p:nvSpPr>
        <p:spPr>
          <a:xfrm>
            <a:off x="5036508" y="414754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E051DCC-BF20-43F6-A827-B0E9385E4518}"/>
              </a:ext>
            </a:extLst>
          </p:cNvPr>
          <p:cNvSpPr/>
          <p:nvPr/>
        </p:nvSpPr>
        <p:spPr>
          <a:xfrm>
            <a:off x="5895051" y="414754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B088CA93-71E4-4EEB-86FD-5035F7E54865}"/>
              </a:ext>
            </a:extLst>
          </p:cNvPr>
          <p:cNvSpPr/>
          <p:nvPr/>
        </p:nvSpPr>
        <p:spPr>
          <a:xfrm>
            <a:off x="6753594" y="414754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25422EB8-7274-4E0D-8161-1ABB42880A43}"/>
              </a:ext>
            </a:extLst>
          </p:cNvPr>
          <p:cNvSpPr/>
          <p:nvPr/>
        </p:nvSpPr>
        <p:spPr>
          <a:xfrm>
            <a:off x="7612137" y="4147544"/>
            <a:ext cx="859536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95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0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3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5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1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7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9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2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5" dur="1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8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1" dur="1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4" dur="1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7" dur="1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0" dur="1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3" dur="1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4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7" dur="1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0" dur="1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3" dur="1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6" dur="1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9" dur="1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2" dur="1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5" dur="1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8" dur="1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4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7" dur="1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0" dur="1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3" dur="1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6" dur="1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9" dur="1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2" dur="1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5" dur="1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6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7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9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0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1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2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9" dur="1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2" dur="1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5" dur="1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8" dur="1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1" dur="1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4" dur="1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7" fill="hold">
                      <p:stCondLst>
                        <p:cond delay="0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44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49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1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5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8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59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3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6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6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7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78" dur="1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1" dur="1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4" dur="1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7" dur="1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0" dur="1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3" dur="1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5" grpId="0" animBg="1"/>
      <p:bldP spid="65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6" grpId="0" animBg="1"/>
      <p:bldP spid="6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25" grpId="0" animBg="1"/>
      <p:bldP spid="25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2" grpId="0" animBg="1"/>
      <p:bldP spid="102" grpId="1" animBg="1"/>
      <p:bldP spid="103" grpId="0" animBg="1"/>
      <p:bldP spid="103" grpId="1" animBg="1"/>
      <p:bldP spid="111" grpId="0" animBg="1"/>
      <p:bldP spid="111" grpId="1" animBg="1"/>
      <p:bldP spid="112" grpId="0" animBg="1"/>
      <p:bldP spid="112" grpId="1" animBg="1"/>
      <p:bldP spid="130" grpId="0" animBg="1"/>
      <p:bldP spid="130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5" grpId="0" animBg="1"/>
      <p:bldP spid="145" grpId="1" animBg="1"/>
      <p:bldP spid="146" grpId="0" animBg="1"/>
      <p:bldP spid="146" grpId="1" animBg="1"/>
      <p:bldP spid="148" grpId="0" animBg="1"/>
      <p:bldP spid="148" grpId="1" animBg="1"/>
      <p:bldP spid="150" grpId="0" animBg="1"/>
      <p:bldP spid="150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9" grpId="0" animBg="1"/>
      <p:bldP spid="159" grpId="1" animBg="1"/>
      <p:bldP spid="160" grpId="0" animBg="1"/>
      <p:bldP spid="160" grpId="1" animBg="1"/>
      <p:bldP spid="162" grpId="0" animBg="1"/>
      <p:bldP spid="162" grpId="1" animBg="1"/>
      <p:bldP spid="164" grpId="0" animBg="1"/>
      <p:bldP spid="164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.A – Tiếng Vỗ Tay">
            <a:hlinkClick r:id="" action="ppaction://media"/>
            <a:extLst>
              <a:ext uri="{FF2B5EF4-FFF2-40B4-BE49-F238E27FC236}">
                <a16:creationId xmlns:a16="http://schemas.microsoft.com/office/drawing/2014/main" id="{DCA2C0E7-7A17-45D2-8D21-7AB7604638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9675" y="1654175"/>
            <a:ext cx="406400" cy="4064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7BE3B6B-84DA-4827-94D7-CF9A2AB6FE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454901"/>
              </p:ext>
            </p:extLst>
          </p:nvPr>
        </p:nvGraphicFramePr>
        <p:xfrm>
          <a:off x="531627" y="435935"/>
          <a:ext cx="11036600" cy="5964868"/>
        </p:xfrm>
        <a:graphic>
          <a:graphicData uri="http://schemas.openxmlformats.org/drawingml/2006/table">
            <a:tbl>
              <a:tblPr firstRow="1" firstCol="1" bandRow="1"/>
              <a:tblGrid>
                <a:gridCol w="1103660">
                  <a:extLst>
                    <a:ext uri="{9D8B030D-6E8A-4147-A177-3AD203B41FA5}">
                      <a16:colId xmlns:a16="http://schemas.microsoft.com/office/drawing/2014/main" val="103950668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245053095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1715095966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22301726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3103359176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446471326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1050297519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919456350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2423316513"/>
                    </a:ext>
                  </a:extLst>
                </a:gridCol>
                <a:gridCol w="1103660">
                  <a:extLst>
                    <a:ext uri="{9D8B030D-6E8A-4147-A177-3AD203B41FA5}">
                      <a16:colId xmlns:a16="http://schemas.microsoft.com/office/drawing/2014/main" val="3024121867"/>
                    </a:ext>
                  </a:extLst>
                </a:gridCol>
              </a:tblGrid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Đ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Ế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Ả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Y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L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Ầ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127133"/>
                  </a:ext>
                </a:extLst>
              </a:tr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P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I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9880291"/>
                  </a:ext>
                </a:extLst>
              </a:tr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Ư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O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G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X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Ó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625835"/>
                  </a:ext>
                </a:extLst>
              </a:tr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Á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D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Ầ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Y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Ớ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0137260"/>
                  </a:ext>
                </a:extLst>
              </a:tr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T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H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L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U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Ô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1250504"/>
                  </a:ext>
                </a:extLst>
              </a:tr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V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X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I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357164"/>
                  </a:ext>
                </a:extLst>
              </a:tr>
              <a:tr h="852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Ô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N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G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V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U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800" b="1" dirty="0">
                          <a:solidFill>
                            <a:srgbClr val="333333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48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2145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806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773596" y="254000"/>
            <a:ext cx="10644809" cy="106479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8400" b="1" i="0" u="none" strike="noStrike" kern="1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Học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v</a:t>
            </a:r>
            <a:r>
              <a:rPr kumimoji="0" lang="en-US" sz="368400" b="1" i="0" u="none" strike="noStrike" kern="1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ới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8400" b="1" i="0" u="none" strike="noStrike" kern="1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Giê-su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8400" b="1" i="0" u="none" strike="noStrike" kern="1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Học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8400" b="1" i="0" u="none" strike="noStrike" kern="1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cùng</a:t>
            </a:r>
            <a:r>
              <a:rPr kumimoji="0" lang="en-US" sz="368400" b="1" i="0" u="none" strike="noStrike" kern="1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68400" b="1" i="0" u="none" strike="noStrike" kern="1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Giê-su</a:t>
            </a:r>
            <a:endParaRPr kumimoji="0" lang="en-US" sz="368400" b="1" i="0" u="none" strike="noStrike" kern="1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AutoShape 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524001" y="5539206"/>
            <a:ext cx="9143999" cy="1064795"/>
          </a:xfrm>
          <a:prstGeom prst="flowChartAlternateProcess">
            <a:avLst/>
          </a:prstGeom>
          <a:solidFill>
            <a:srgbClr val="7030A0"/>
          </a:solidFill>
          <a:ln w="381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60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TRẮC</a:t>
            </a:r>
            <a:r>
              <a:rPr kumimoji="0" lang="en-US" altLang="en-US" sz="6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altLang="en-US" sz="60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NGHIỆM</a:t>
            </a:r>
            <a:endParaRPr kumimoji="0" lang="en-US" altLang="en-US" sz="6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27FFDE-9CD5-4E67-B014-858183DD8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248" y="1591055"/>
            <a:ext cx="4875789" cy="3675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4700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4" grpId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-48986" y="0"/>
            <a:ext cx="12240986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-48986" y="2753180"/>
            <a:ext cx="12240986" cy="800100"/>
            <a:chOff x="1104" y="1632"/>
            <a:chExt cx="5466" cy="432"/>
          </a:xfrm>
        </p:grpSpPr>
        <p:sp>
          <p:nvSpPr>
            <p:cNvPr id="7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A</a:t>
              </a:r>
            </a:p>
          </p:txBody>
        </p:sp>
        <p:sp>
          <p:nvSpPr>
            <p:cNvPr id="8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Tha luôn món nợ</a:t>
              </a:r>
            </a:p>
          </p:txBody>
        </p:sp>
      </p:grpSp>
      <p:sp>
        <p:nvSpPr>
          <p:cNvPr id="37" name="Rounded Rectangle 36"/>
          <p:cNvSpPr/>
          <p:nvPr/>
        </p:nvSpPr>
        <p:spPr>
          <a:xfrm>
            <a:off x="5553074" y="6262914"/>
            <a:ext cx="1085850" cy="457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Đáp án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-48986" y="3648529"/>
            <a:ext cx="12240986" cy="800100"/>
            <a:chOff x="1104" y="1632"/>
            <a:chExt cx="5466" cy="432"/>
          </a:xfrm>
        </p:grpSpPr>
        <p:sp>
          <p:nvSpPr>
            <p:cNvPr id="38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B</a:t>
              </a:r>
            </a:p>
          </p:txBody>
        </p:sp>
        <p:sp>
          <p:nvSpPr>
            <p:cNvPr id="39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Bắt vợ con, lấy hết đồ trong nhà</a:t>
              </a:r>
            </a:p>
          </p:txBody>
        </p: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-48984" y="4505779"/>
            <a:ext cx="12240986" cy="800100"/>
            <a:chOff x="1104" y="1632"/>
            <a:chExt cx="5466" cy="432"/>
          </a:xfrm>
        </p:grpSpPr>
        <p:sp>
          <p:nvSpPr>
            <p:cNvPr id="41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C</a:t>
              </a:r>
            </a:p>
          </p:txBody>
        </p:sp>
        <p:sp>
          <p:nvSpPr>
            <p:cNvPr id="42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Bỏ tù</a:t>
              </a: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-48965" y="5363029"/>
            <a:ext cx="12240864" cy="800100"/>
            <a:chOff x="1104" y="1632"/>
            <a:chExt cx="4783" cy="432"/>
          </a:xfrm>
        </p:grpSpPr>
        <p:sp>
          <p:nvSpPr>
            <p:cNvPr id="44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378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D</a:t>
              </a:r>
            </a:p>
          </p:txBody>
        </p:sp>
        <p:sp>
          <p:nvSpPr>
            <p:cNvPr id="45" name="Rounded Rectangle 12"/>
            <p:cNvSpPr>
              <a:spLocks noChangeArrowheads="1"/>
            </p:cNvSpPr>
            <p:nvPr/>
          </p:nvSpPr>
          <p:spPr bwMode="auto">
            <a:xfrm>
              <a:off x="1524" y="1632"/>
              <a:ext cx="4363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Giết đi</a:t>
              </a:r>
            </a:p>
          </p:txBody>
        </p:sp>
      </p:grpSp>
      <p:grpSp>
        <p:nvGrpSpPr>
          <p:cNvPr id="9" name="Group 33"/>
          <p:cNvGrpSpPr>
            <a:grpSpLocks/>
          </p:cNvGrpSpPr>
          <p:nvPr/>
        </p:nvGrpSpPr>
        <p:grpSpPr bwMode="auto">
          <a:xfrm>
            <a:off x="-48986" y="2759852"/>
            <a:ext cx="12240986" cy="807626"/>
            <a:chOff x="-1896924" y="4711697"/>
            <a:chExt cx="10567018" cy="692242"/>
          </a:xfrm>
          <a:solidFill>
            <a:srgbClr val="00B0F0"/>
          </a:solidFill>
        </p:grpSpPr>
        <p:sp>
          <p:nvSpPr>
            <p:cNvPr id="19" name="AutoShape 46"/>
            <p:cNvSpPr>
              <a:spLocks noChangeArrowheads="1"/>
            </p:cNvSpPr>
            <p:nvPr/>
          </p:nvSpPr>
          <p:spPr bwMode="auto">
            <a:xfrm>
              <a:off x="-1896924" y="4711697"/>
              <a:ext cx="835154" cy="685800"/>
            </a:xfrm>
            <a:prstGeom prst="flowChartAlternateProcess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7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A</a:t>
              </a:r>
              <a:endPara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33" name="Rounded Rectangle 12"/>
            <p:cNvSpPr>
              <a:spLocks noChangeArrowheads="1"/>
            </p:cNvSpPr>
            <p:nvPr/>
          </p:nvSpPr>
          <p:spPr bwMode="auto">
            <a:xfrm>
              <a:off x="-968975" y="4718139"/>
              <a:ext cx="9639069" cy="685800"/>
            </a:xfrm>
            <a:prstGeom prst="roundRect">
              <a:avLst>
                <a:gd name="adj" fmla="val 16667"/>
              </a:avLst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Tha luôn món nợ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560D8AB-9919-419B-BEBB-D2009B70CB50}"/>
              </a:ext>
            </a:extLst>
          </p:cNvPr>
          <p:cNvSpPr/>
          <p:nvPr/>
        </p:nvSpPr>
        <p:spPr>
          <a:xfrm>
            <a:off x="-48986" y="1"/>
            <a:ext cx="12240986" cy="26787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1.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Ông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vua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đã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đối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xử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thế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nào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với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người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đầy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tớ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khi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hắn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xin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ông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hoãn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nợ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mình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49915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p_an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-48986" y="0"/>
            <a:ext cx="12240986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-48986" y="2753180"/>
            <a:ext cx="12240986" cy="800100"/>
            <a:chOff x="1104" y="1632"/>
            <a:chExt cx="5466" cy="432"/>
          </a:xfrm>
        </p:grpSpPr>
        <p:sp>
          <p:nvSpPr>
            <p:cNvPr id="7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A</a:t>
              </a:r>
            </a:p>
          </p:txBody>
        </p:sp>
        <p:sp>
          <p:nvSpPr>
            <p:cNvPr id="8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Vì ông hết tiền</a:t>
              </a:r>
            </a:p>
          </p:txBody>
        </p:sp>
      </p:grpSp>
      <p:sp>
        <p:nvSpPr>
          <p:cNvPr id="37" name="Rounded Rectangle 36"/>
          <p:cNvSpPr/>
          <p:nvPr/>
        </p:nvSpPr>
        <p:spPr>
          <a:xfrm>
            <a:off x="5553074" y="6262914"/>
            <a:ext cx="1085850" cy="457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Đáp án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-48986" y="3648529"/>
            <a:ext cx="12240986" cy="800100"/>
            <a:chOff x="1104" y="1632"/>
            <a:chExt cx="5466" cy="432"/>
          </a:xfrm>
        </p:grpSpPr>
        <p:sp>
          <p:nvSpPr>
            <p:cNvPr id="38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B</a:t>
              </a:r>
            </a:p>
          </p:txBody>
        </p:sp>
        <p:sp>
          <p:nvSpPr>
            <p:cNvPr id="39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Vì ông lật mặt</a:t>
              </a:r>
            </a:p>
          </p:txBody>
        </p: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-48984" y="4505779"/>
            <a:ext cx="12240986" cy="800100"/>
            <a:chOff x="1104" y="1632"/>
            <a:chExt cx="5466" cy="432"/>
          </a:xfrm>
        </p:grpSpPr>
        <p:sp>
          <p:nvSpPr>
            <p:cNvPr id="41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C</a:t>
              </a:r>
            </a:p>
          </p:txBody>
        </p:sp>
        <p:sp>
          <p:nvSpPr>
            <p:cNvPr id="42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Vì tên đầy tớ lừa dối ông</a:t>
              </a: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-48965" y="5363029"/>
            <a:ext cx="12240864" cy="800100"/>
            <a:chOff x="1104" y="1632"/>
            <a:chExt cx="4783" cy="432"/>
          </a:xfrm>
        </p:grpSpPr>
        <p:sp>
          <p:nvSpPr>
            <p:cNvPr id="44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378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D</a:t>
              </a:r>
            </a:p>
          </p:txBody>
        </p:sp>
        <p:sp>
          <p:nvSpPr>
            <p:cNvPr id="45" name="Rounded Rectangle 12"/>
            <p:cNvSpPr>
              <a:spLocks noChangeArrowheads="1"/>
            </p:cNvSpPr>
            <p:nvPr/>
          </p:nvSpPr>
          <p:spPr bwMode="auto">
            <a:xfrm>
              <a:off x="1524" y="1632"/>
              <a:ext cx="4363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Vì tên </a:t>
              </a:r>
              <a:r>
                <a:rPr lang="en-US" sz="5400" b="1" dirty="0" err="1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hắn</a:t>
              </a:r>
              <a:r>
                <a:rPr lang="en-US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không tha cho đồng bạn</a:t>
              </a:r>
            </a:p>
          </p:txBody>
        </p:sp>
      </p:grpSp>
      <p:grpSp>
        <p:nvGrpSpPr>
          <p:cNvPr id="9" name="Group 33"/>
          <p:cNvGrpSpPr>
            <a:grpSpLocks/>
          </p:cNvGrpSpPr>
          <p:nvPr/>
        </p:nvGrpSpPr>
        <p:grpSpPr bwMode="auto">
          <a:xfrm>
            <a:off x="-48986" y="5364836"/>
            <a:ext cx="12240986" cy="807626"/>
            <a:chOff x="-1896924" y="4711697"/>
            <a:chExt cx="10567018" cy="692242"/>
          </a:xfrm>
          <a:solidFill>
            <a:srgbClr val="00B0F0"/>
          </a:solidFill>
        </p:grpSpPr>
        <p:sp>
          <p:nvSpPr>
            <p:cNvPr id="19" name="AutoShape 46"/>
            <p:cNvSpPr>
              <a:spLocks noChangeArrowheads="1"/>
            </p:cNvSpPr>
            <p:nvPr/>
          </p:nvSpPr>
          <p:spPr bwMode="auto">
            <a:xfrm>
              <a:off x="-1896924" y="4711697"/>
              <a:ext cx="835154" cy="685800"/>
            </a:xfrm>
            <a:prstGeom prst="flowChartAlternateProcess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7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</a:t>
              </a:r>
              <a:endPara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33" name="Rounded Rectangle 12"/>
            <p:cNvSpPr>
              <a:spLocks noChangeArrowheads="1"/>
            </p:cNvSpPr>
            <p:nvPr/>
          </p:nvSpPr>
          <p:spPr bwMode="auto">
            <a:xfrm>
              <a:off x="-968975" y="4718139"/>
              <a:ext cx="9639069" cy="685800"/>
            </a:xfrm>
            <a:prstGeom prst="roundRect">
              <a:avLst>
                <a:gd name="adj" fmla="val 16667"/>
              </a:avLst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Vì tên hắn không tha cho đồng bạn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560D8AB-9919-419B-BEBB-D2009B70CB50}"/>
              </a:ext>
            </a:extLst>
          </p:cNvPr>
          <p:cNvSpPr/>
          <p:nvPr/>
        </p:nvSpPr>
        <p:spPr>
          <a:xfrm>
            <a:off x="-48986" y="1"/>
            <a:ext cx="12240986" cy="26787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en-US" sz="54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Vì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sau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đó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ông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vua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lại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lính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hành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hạ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đến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ngày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tên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đầy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tớ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trả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hết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nợ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ông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1957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p_an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-48986" y="0"/>
            <a:ext cx="12240986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-48986" y="2753180"/>
            <a:ext cx="12240986" cy="800100"/>
            <a:chOff x="1104" y="1632"/>
            <a:chExt cx="5466" cy="432"/>
          </a:xfrm>
        </p:grpSpPr>
        <p:sp>
          <p:nvSpPr>
            <p:cNvPr id="7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A</a:t>
              </a:r>
            </a:p>
          </p:txBody>
        </p:sp>
        <p:sp>
          <p:nvSpPr>
            <p:cNvPr id="8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Hành hạ người khác để đòi nợ</a:t>
              </a:r>
            </a:p>
          </p:txBody>
        </p:sp>
      </p:grpSp>
      <p:sp>
        <p:nvSpPr>
          <p:cNvPr id="37" name="Rounded Rectangle 36"/>
          <p:cNvSpPr/>
          <p:nvPr/>
        </p:nvSpPr>
        <p:spPr>
          <a:xfrm>
            <a:off x="5553074" y="6262914"/>
            <a:ext cx="1085850" cy="457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Đáp án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-48986" y="3648529"/>
            <a:ext cx="12240986" cy="800100"/>
            <a:chOff x="1104" y="1632"/>
            <a:chExt cx="5466" cy="432"/>
          </a:xfrm>
        </p:grpSpPr>
        <p:sp>
          <p:nvSpPr>
            <p:cNvPr id="38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B</a:t>
              </a:r>
            </a:p>
          </p:txBody>
        </p:sp>
        <p:sp>
          <p:nvSpPr>
            <p:cNvPr id="39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Tha nợ cho người khác</a:t>
              </a:r>
            </a:p>
          </p:txBody>
        </p: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-48984" y="4505779"/>
            <a:ext cx="12240986" cy="800100"/>
            <a:chOff x="1104" y="1632"/>
            <a:chExt cx="5466" cy="432"/>
          </a:xfrm>
        </p:grpSpPr>
        <p:sp>
          <p:nvSpPr>
            <p:cNvPr id="41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C</a:t>
              </a:r>
            </a:p>
          </p:txBody>
        </p:sp>
        <p:sp>
          <p:nvSpPr>
            <p:cNvPr id="42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Tha thứ lỗi lầm cho người khác</a:t>
              </a: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-48965" y="5363029"/>
            <a:ext cx="12240864" cy="800100"/>
            <a:chOff x="1104" y="1632"/>
            <a:chExt cx="4783" cy="432"/>
          </a:xfrm>
        </p:grpSpPr>
        <p:sp>
          <p:nvSpPr>
            <p:cNvPr id="44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378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D</a:t>
              </a:r>
            </a:p>
          </p:txBody>
        </p:sp>
        <p:sp>
          <p:nvSpPr>
            <p:cNvPr id="45" name="Rounded Rectangle 12"/>
            <p:cNvSpPr>
              <a:spLocks noChangeArrowheads="1"/>
            </p:cNvSpPr>
            <p:nvPr/>
          </p:nvSpPr>
          <p:spPr bwMode="auto">
            <a:xfrm>
              <a:off x="1524" y="1632"/>
              <a:ext cx="4363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Đừng nợ nần gì ai</a:t>
              </a:r>
            </a:p>
          </p:txBody>
        </p:sp>
      </p:grpSp>
      <p:grpSp>
        <p:nvGrpSpPr>
          <p:cNvPr id="9" name="Group 33"/>
          <p:cNvGrpSpPr>
            <a:grpSpLocks/>
          </p:cNvGrpSpPr>
          <p:nvPr/>
        </p:nvGrpSpPr>
        <p:grpSpPr bwMode="auto">
          <a:xfrm>
            <a:off x="-48986" y="4514227"/>
            <a:ext cx="12240986" cy="807626"/>
            <a:chOff x="-1896924" y="4711697"/>
            <a:chExt cx="10567018" cy="692242"/>
          </a:xfrm>
          <a:solidFill>
            <a:srgbClr val="00B0F0"/>
          </a:solidFill>
        </p:grpSpPr>
        <p:sp>
          <p:nvSpPr>
            <p:cNvPr id="19" name="AutoShape 46"/>
            <p:cNvSpPr>
              <a:spLocks noChangeArrowheads="1"/>
            </p:cNvSpPr>
            <p:nvPr/>
          </p:nvSpPr>
          <p:spPr bwMode="auto">
            <a:xfrm>
              <a:off x="-1896924" y="4711697"/>
              <a:ext cx="835154" cy="685800"/>
            </a:xfrm>
            <a:prstGeom prst="flowChartAlternateProcess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7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C</a:t>
              </a:r>
              <a:endPara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33" name="Rounded Rectangle 12"/>
            <p:cNvSpPr>
              <a:spLocks noChangeArrowheads="1"/>
            </p:cNvSpPr>
            <p:nvPr/>
          </p:nvSpPr>
          <p:spPr bwMode="auto">
            <a:xfrm>
              <a:off x="-968975" y="4718139"/>
              <a:ext cx="9639069" cy="685800"/>
            </a:xfrm>
            <a:prstGeom prst="roundRect">
              <a:avLst>
                <a:gd name="adj" fmla="val 16667"/>
              </a:avLst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Tha thứ lỗi lầm cho người khác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560D8AB-9919-419B-BEBB-D2009B70CB50}"/>
              </a:ext>
            </a:extLst>
          </p:cNvPr>
          <p:cNvSpPr/>
          <p:nvPr/>
        </p:nvSpPr>
        <p:spPr>
          <a:xfrm>
            <a:off x="-48986" y="1"/>
            <a:ext cx="12240986" cy="26787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en-US" sz="5400" b="1" noProof="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Vậy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Chúa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Giê-su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mời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gọi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chúng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ta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làm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gì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qua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dụ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ngôn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trong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Tin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Mừng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hôm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nay?</a:t>
            </a:r>
          </a:p>
        </p:txBody>
      </p:sp>
    </p:spTree>
    <p:extLst>
      <p:ext uri="{BB962C8B-B14F-4D97-AF65-F5344CB8AC3E}">
        <p14:creationId xmlns:p14="http://schemas.microsoft.com/office/powerpoint/2010/main" val="380622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p_an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-48986" y="0"/>
            <a:ext cx="12240986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-48986" y="2753180"/>
            <a:ext cx="12240986" cy="800100"/>
            <a:chOff x="1104" y="1632"/>
            <a:chExt cx="5466" cy="432"/>
          </a:xfrm>
        </p:grpSpPr>
        <p:sp>
          <p:nvSpPr>
            <p:cNvPr id="7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A</a:t>
              </a:r>
            </a:p>
          </p:txBody>
        </p:sp>
        <p:sp>
          <p:nvSpPr>
            <p:cNvPr id="8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Bảy lần</a:t>
              </a:r>
            </a:p>
          </p:txBody>
        </p:sp>
      </p:grpSp>
      <p:sp>
        <p:nvSpPr>
          <p:cNvPr id="37" name="Rounded Rectangle 36"/>
          <p:cNvSpPr/>
          <p:nvPr/>
        </p:nvSpPr>
        <p:spPr>
          <a:xfrm>
            <a:off x="5553074" y="6262914"/>
            <a:ext cx="1085850" cy="457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Đáp án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-48986" y="3648529"/>
            <a:ext cx="12240986" cy="800100"/>
            <a:chOff x="1104" y="1632"/>
            <a:chExt cx="5466" cy="432"/>
          </a:xfrm>
        </p:grpSpPr>
        <p:sp>
          <p:nvSpPr>
            <p:cNvPr id="38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B</a:t>
              </a:r>
            </a:p>
          </p:txBody>
        </p:sp>
        <p:sp>
          <p:nvSpPr>
            <p:cNvPr id="39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Bảy mươi lần bảy</a:t>
              </a:r>
            </a:p>
          </p:txBody>
        </p: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-48984" y="4505779"/>
            <a:ext cx="12240986" cy="800100"/>
            <a:chOff x="1104" y="1632"/>
            <a:chExt cx="5466" cy="432"/>
          </a:xfrm>
        </p:grpSpPr>
        <p:sp>
          <p:nvSpPr>
            <p:cNvPr id="41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432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C</a:t>
              </a:r>
            </a:p>
          </p:txBody>
        </p:sp>
        <p:sp>
          <p:nvSpPr>
            <p:cNvPr id="42" name="Rounded Rectangle 12"/>
            <p:cNvSpPr>
              <a:spLocks noChangeArrowheads="1"/>
            </p:cNvSpPr>
            <p:nvPr/>
          </p:nvSpPr>
          <p:spPr bwMode="auto">
            <a:xfrm>
              <a:off x="1584" y="1632"/>
              <a:ext cx="4986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490 lần</a:t>
              </a: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-48965" y="5363029"/>
            <a:ext cx="12240864" cy="800100"/>
            <a:chOff x="1104" y="1632"/>
            <a:chExt cx="4783" cy="432"/>
          </a:xfrm>
        </p:grpSpPr>
        <p:sp>
          <p:nvSpPr>
            <p:cNvPr id="44" name="AutoShape 35"/>
            <p:cNvSpPr>
              <a:spLocks noChangeArrowheads="1"/>
            </p:cNvSpPr>
            <p:nvPr/>
          </p:nvSpPr>
          <p:spPr bwMode="auto">
            <a:xfrm>
              <a:off x="1104" y="1632"/>
              <a:ext cx="378" cy="432"/>
            </a:xfrm>
            <a:prstGeom prst="flowChartAlternateProcess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>
                  <a:ln>
                    <a:noFill/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Arial" charset="0"/>
                </a:rPr>
                <a:t>D</a:t>
              </a:r>
            </a:p>
          </p:txBody>
        </p:sp>
        <p:sp>
          <p:nvSpPr>
            <p:cNvPr id="45" name="Rounded Rectangle 12"/>
            <p:cNvSpPr>
              <a:spLocks noChangeArrowheads="1"/>
            </p:cNvSpPr>
            <p:nvPr/>
          </p:nvSpPr>
          <p:spPr bwMode="auto">
            <a:xfrm>
              <a:off x="1524" y="1632"/>
              <a:ext cx="4363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Luôn sẵn sàng tha thứ mọi điều</a:t>
              </a:r>
            </a:p>
          </p:txBody>
        </p:sp>
      </p:grpSp>
      <p:grpSp>
        <p:nvGrpSpPr>
          <p:cNvPr id="9" name="Group 33"/>
          <p:cNvGrpSpPr>
            <a:grpSpLocks/>
          </p:cNvGrpSpPr>
          <p:nvPr/>
        </p:nvGrpSpPr>
        <p:grpSpPr bwMode="auto">
          <a:xfrm>
            <a:off x="-48986" y="5354204"/>
            <a:ext cx="12240986" cy="807626"/>
            <a:chOff x="-1896924" y="4711697"/>
            <a:chExt cx="10567018" cy="692242"/>
          </a:xfrm>
          <a:solidFill>
            <a:srgbClr val="00B0F0"/>
          </a:solidFill>
        </p:grpSpPr>
        <p:sp>
          <p:nvSpPr>
            <p:cNvPr id="19" name="AutoShape 46"/>
            <p:cNvSpPr>
              <a:spLocks noChangeArrowheads="1"/>
            </p:cNvSpPr>
            <p:nvPr/>
          </p:nvSpPr>
          <p:spPr bwMode="auto">
            <a:xfrm>
              <a:off x="-1896924" y="4711697"/>
              <a:ext cx="835154" cy="685800"/>
            </a:xfrm>
            <a:prstGeom prst="flowChartAlternateProcess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D</a:t>
              </a:r>
            </a:p>
          </p:txBody>
        </p:sp>
        <p:sp>
          <p:nvSpPr>
            <p:cNvPr id="33" name="Rounded Rectangle 12"/>
            <p:cNvSpPr>
              <a:spLocks noChangeArrowheads="1"/>
            </p:cNvSpPr>
            <p:nvPr/>
          </p:nvSpPr>
          <p:spPr bwMode="auto">
            <a:xfrm>
              <a:off x="-968975" y="4718139"/>
              <a:ext cx="9639069" cy="685800"/>
            </a:xfrm>
            <a:prstGeom prst="roundRect">
              <a:avLst>
                <a:gd name="adj" fmla="val 16667"/>
              </a:avLst>
            </a:prstGeom>
            <a:grpFill/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indent="-257175" defTabSz="457200">
                <a:defRPr/>
              </a:pPr>
              <a:r>
                <a:rPr lang="vi-VN" sz="5400" b="1" dirty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Luôn sẵn sàng tha thứ mọi điều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560D8AB-9919-419B-BEBB-D2009B70CB50}"/>
              </a:ext>
            </a:extLst>
          </p:cNvPr>
          <p:cNvSpPr/>
          <p:nvPr/>
        </p:nvSpPr>
        <p:spPr>
          <a:xfrm>
            <a:off x="-48986" y="1"/>
            <a:ext cx="12240986" cy="26787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en-US" sz="54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4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Chúa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Giê-su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mời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gọi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chúng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ta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tha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thứ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cho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mọi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người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bao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nhiêu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lần</a:t>
            </a:r>
            <a:r>
              <a:rPr lang="en-US" sz="54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971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p_an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E6FF85-6756-434B-A8E1-E10F6E46C5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6070" y="3211551"/>
            <a:ext cx="4022323" cy="32886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431C5340-3CA1-47F1-8EAE-0D2383149045}"/>
              </a:ext>
            </a:extLst>
          </p:cNvPr>
          <p:cNvSpPr/>
          <p:nvPr/>
        </p:nvSpPr>
        <p:spPr>
          <a:xfrm>
            <a:off x="4572001" y="111512"/>
            <a:ext cx="7620000" cy="6289288"/>
          </a:xfrm>
          <a:prstGeom prst="cloudCallout">
            <a:avLst>
              <a:gd name="adj1" fmla="val -47502"/>
              <a:gd name="adj2" fmla="val 49905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2ADFAF-9DC5-4BFB-A7AD-1DD2DCFFB09F}"/>
              </a:ext>
            </a:extLst>
          </p:cNvPr>
          <p:cNvSpPr txBox="1"/>
          <p:nvPr/>
        </p:nvSpPr>
        <p:spPr>
          <a:xfrm>
            <a:off x="5051606" y="838006"/>
            <a:ext cx="6206078" cy="5348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vi-VN" sz="52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Là </a:t>
            </a:r>
            <a:r>
              <a:rPr lang="vi-VN" sz="52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Thiếu nhi Thánh Thể</a:t>
            </a:r>
            <a:r>
              <a:rPr lang="vi-VN" sz="52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52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em có sẵn sàng tha thứ cho ai đó mắc lỗi tới mình không?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EF6069-D6E0-4AA3-BC00-AEC2B19ED6CD}"/>
              </a:ext>
            </a:extLst>
          </p:cNvPr>
          <p:cNvSpPr txBox="1"/>
          <p:nvPr/>
        </p:nvSpPr>
        <p:spPr>
          <a:xfrm>
            <a:off x="780654" y="725711"/>
            <a:ext cx="28621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THIẾU NHI YÊU CHÚA</a:t>
            </a:r>
          </a:p>
        </p:txBody>
      </p:sp>
    </p:spTree>
    <p:extLst>
      <p:ext uri="{BB962C8B-B14F-4D97-AF65-F5344CB8AC3E}">
        <p14:creationId xmlns:p14="http://schemas.microsoft.com/office/powerpoint/2010/main" val="59399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9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CE250"/>
                                      </p:to>
                                    </p:animClr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CE250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0" grpId="0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1032</Words>
  <Application>Microsoft Office PowerPoint</Application>
  <PresentationFormat>Widescreen</PresentationFormat>
  <Paragraphs>244</Paragraphs>
  <Slides>28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Algerian</vt:lpstr>
      <vt:lpstr>Arial</vt:lpstr>
      <vt:lpstr>Arial (Body)</vt:lpstr>
      <vt:lpstr>Calibri</vt:lpstr>
      <vt:lpstr>Calibri Light</vt:lpstr>
      <vt:lpstr>Tahoma</vt:lpstr>
      <vt:lpstr>Times New Roman</vt:lpstr>
      <vt:lpstr>Verdana</vt:lpstr>
      <vt:lpstr>Office Theme</vt:lpstr>
      <vt:lpstr>PowerPoint Presentation</vt:lpstr>
      <vt:lpstr>PowerPoint Presentation</vt:lpstr>
      <vt:lpstr>“Thưa Ngài, nếu anh em con cứ xúc phạm đến con, thì con phải tha đến mấy lần? Có phải đến bảy lần không?” </vt:lpstr>
      <vt:lpstr>Đức Giê-su đáp: “Thầy không bảo là đến bảy lần, nhưng là đến bảy mươi lần bảy.</vt:lpstr>
      <vt:lpstr>“Vì thế, Nước Trời cũng giống như chuyện một ông vua kia muốn đòi các đầy tớ của mình thanh toán sổ sách. </vt:lpstr>
      <vt:lpstr>Khi nhà vua vừa bắt đầu, thì người ta dẫn đến một kẻ mắc nợ vua mười ngàn yến vàng. </vt:lpstr>
      <vt:lpstr>Y không có gì để trả, nên tôn chủ ra lệnh bán y, vợ con y, cùng tất cả tài sản mà trả nợ. </vt:lpstr>
      <vt:lpstr>Bấy giờ, tên đầy tớ ấy sấp mình xuống lạy lục: “Thưa Ngài, xin rộng lòng hoãn lại cho tôi, tôi sẽ lo trả hết.”</vt:lpstr>
      <vt:lpstr>Tôn chủ của tên đầy tớ ấy liền chạnh lòng thương, cho y về và tha luôn món nợ. </vt:lpstr>
      <vt:lpstr>Nhưng vừa ra đến ngoài, tên đầy tớ ấy gặp một người đồng bạn, mắc nợ y một trăm quan tiền. </vt:lpstr>
      <vt:lpstr>Y liền túm lấy, bóp cổ mà bảo: ‘Trả nợ cho tao!’</vt:lpstr>
      <vt:lpstr>Bấy giờ, người đồng bạn sấp mình xuống van xin: ‘Thưa anh, xin rộng lòng hoãn lại cho tôi, tôi sẽ lo trả anh.’</vt:lpstr>
      <vt:lpstr>Nhưng y không chịu, cứ đi tống anh ta vào ngục cho đến khi trả xong nợ.</vt:lpstr>
      <vt:lpstr>Thấy sự việc xảy ra như vậy, các đồng bạn của y buồn lắm, mới đi trình bày với tôn chủ đầu đuôi câu chuyện. </vt:lpstr>
      <vt:lpstr>Bấy giờ, tôn chủ cho đòi y đến và bảo: ‘Tên đầy tớ độc ác kia, ta đã tha hết số nợ ấy cho ngươi, vì ngươi đã van xin ta,</vt:lpstr>
      <vt:lpstr>thì đến lượt ngươi, ngươi không phải thương xót đồng bạn, như chính ta đã thương xót ngươi sao?’ </vt:lpstr>
      <vt:lpstr>Rồi tôn chủ nổi cơn thịnh nộ, trao y cho lính hành hạ, cho đến ngày y trả hết nợ cho ông. </vt:lpstr>
      <vt:lpstr>Ấy vậy, Cha của Thầy ở trên trời cũng sẽ đối xử với anh em như thế, </vt:lpstr>
      <vt:lpstr>nếu mỗi người trong anh em không hết lòng tha thứ cho anh em mình.” ĐÓ LÀ LỜI CHÚA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jacky phan</dc:creator>
  <cp:lastModifiedBy>Mr Tam Nguyen</cp:lastModifiedBy>
  <cp:revision>8</cp:revision>
  <dcterms:created xsi:type="dcterms:W3CDTF">2020-09-10T10:35:23Z</dcterms:created>
  <dcterms:modified xsi:type="dcterms:W3CDTF">2026-09-12T07:09:05Z</dcterms:modified>
</cp:coreProperties>
</file>