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309" r:id="rId4"/>
    <p:sldId id="313" r:id="rId5"/>
    <p:sldId id="310" r:id="rId6"/>
    <p:sldId id="311" r:id="rId7"/>
    <p:sldId id="314" r:id="rId8"/>
    <p:sldId id="312" r:id="rId9"/>
    <p:sldId id="315" r:id="rId10"/>
    <p:sldId id="319" r:id="rId11"/>
    <p:sldId id="316" r:id="rId12"/>
    <p:sldId id="317" r:id="rId13"/>
    <p:sldId id="318" r:id="rId14"/>
    <p:sldId id="320" r:id="rId15"/>
    <p:sldId id="321" r:id="rId16"/>
    <p:sldId id="326" r:id="rId17"/>
    <p:sldId id="322" r:id="rId18"/>
    <p:sldId id="323" r:id="rId19"/>
    <p:sldId id="324" r:id="rId20"/>
    <p:sldId id="325" r:id="rId21"/>
    <p:sldId id="330" r:id="rId22"/>
    <p:sldId id="327" r:id="rId23"/>
    <p:sldId id="328" r:id="rId24"/>
    <p:sldId id="329" r:id="rId25"/>
    <p:sldId id="331" r:id="rId26"/>
    <p:sldId id="332" r:id="rId27"/>
    <p:sldId id="334" r:id="rId28"/>
    <p:sldId id="333" r:id="rId29"/>
    <p:sldId id="335" r:id="rId30"/>
    <p:sldId id="293" r:id="rId31"/>
    <p:sldId id="294" r:id="rId32"/>
    <p:sldId id="336" r:id="rId33"/>
    <p:sldId id="260" r:id="rId34"/>
    <p:sldId id="308" r:id="rId35"/>
    <p:sldId id="337" r:id="rId36"/>
    <p:sldId id="338" r:id="rId37"/>
    <p:sldId id="339" r:id="rId38"/>
    <p:sldId id="296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338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445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859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072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87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813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890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500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130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581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135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6F5F-504B-4E25-BC0D-3512FB791460}" type="datetimeFigureOut">
              <a:rPr lang="vi-VN" smtClean="0"/>
              <a:t>10/07/2026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987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dirty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 NHẬT XV THƯỜNG NIÊN - NĂM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93984" y="4089441"/>
            <a:ext cx="3809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GIỮ LỜI THẦY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33959" y="4089441"/>
            <a:ext cx="403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YÊU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MẾN THẦY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hạt được gấp trăm, hạt được sáu chục,</a:t>
            </a:r>
            <a:r>
              <a:rPr lang="en-US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hạt được ba chục.</a:t>
            </a:r>
            <a:r>
              <a:rPr lang="en-US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Ai có tai thì nghe.”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83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Các môn đệ đến gần hỏi Đức Giê-su rằng : “Sao Thầy lại dùng dụ ngôn mà nói với họ ?”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956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Người đáp : “Bởi vì anh em thì được ơn hiểu biết các mầu nhiệm Nước Trời, còn họ thì không.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948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Ai đã có thì được cho thêm, và sẽ có dư thừa; còn ai không có, thì ngay cái đang có, cũng sẽ bị lấy đi.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58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Bởi thế, nếu Thầy dùng dụ ngôn mà nói với họ, là vì họ nhìn mà không nhìn, nghe mà không nghe, không hiểu.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972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Thế là đối với họ đã ứng nghiệm lời sấm của ngôn sứ I-sai-a, rằng: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623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Các ngươi có lắng tai nghe cũng chẳng hiểu, có trố mắt nhìn cũng chẳng thấy; vì lòng dân này đã ra chai đá: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90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chúng đã bịt tai nhắm mắt, kẻo mắt chúng thấy, tai chúng nghe, và lòng hiểu được mà hoán cải, và rồi Ta sẽ chữa chúng cho lành.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336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Khi ấy, Đức Giê-su từ trong nhà đi ra ngồi ở ven Biển Hồ.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42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“Còn anh em, mắt anh em thật có phúc vì được thấy, tai anh em thật có phúc, vì được nghe.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514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4108"/>
            <a:ext cx="12192000" cy="5903892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vi-VN" sz="7200" b="1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Khi ấy, Đức Giê-su từ trong nhà đi ra ngồi ở ven Biển Hồ.</a:t>
            </a:r>
            <a:endParaRPr lang="en-US" sz="7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0" y="215443"/>
            <a:ext cx="12192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 TIN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MỪNG CHÚA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GIÊ-SU KI-TÔ THEO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THÁNH MÁT-THÊU✠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Quả thế, Thầy bảo thật anh em, nhiều ngôn sứ và nhiều người công chín</a:t>
            </a:r>
            <a:r>
              <a:rPr lang="en-US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695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1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đã mong mỏi thấy điều anh em đang thấy, mà không được thấy, nghe điều anh em đang nghe, mà không được nghe.</a:t>
            </a:r>
            <a:endParaRPr lang="en-US" sz="71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352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“Vậy anh em hãy nghe dụ ngôn người gieo giống. Hễ ai nghe lời rao giảng Nước Trời mà không hiểu,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59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thì quỷ dữ đến cướp đi điều đã gieo trong lòng người ấy : đó là kẻ đã được gieo bên vệ đường.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67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Còn kẻ được gieo trên nơi sỏi đá, đó là kẻ nghe Lời và liền vui vẻ đón nhận;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8380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nhưng nó không đâm rễ mà là kẻ nông nổi nhất thời: khi gặp gian nan hay bị ngược đãi vì Lời, nó vấp ngã ngay.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749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Còn kẻ được gieo vào bụi gai, đó là kẻ nghe Lời,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437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nhưng nỗi lo lắng sự đời và bả vinh hoa phú quý bóp nghẹt Lời, khiến Lời không sinh hoa kết quả.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871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Còn kẻ được gieo trên đất tốt, đó là kẻ nghe Lời và hiểu, thì tất nhiên sinh hoa kết quả và làm ra,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1222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kẻ được gấp trăm, kẻ được sáu chục, kẻ được ba chục.”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99EAF6-F1DC-47D8-A8C9-2E28C649F37B}"/>
              </a:ext>
            </a:extLst>
          </p:cNvPr>
          <p:cNvSpPr txBox="1"/>
          <p:nvPr/>
        </p:nvSpPr>
        <p:spPr>
          <a:xfrm>
            <a:off x="1266825" y="5476875"/>
            <a:ext cx="9658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636259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Dân chúng tụ họp bên Người rất đông, nên Người phải xuống thuyền mà ngồi, còn tất cả dân chúng thì đứng trên bờ.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834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39484" y="258077"/>
            <a:ext cx="651116" cy="64372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39484" y="1030727"/>
            <a:ext cx="651116" cy="64372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39484" y="1796682"/>
            <a:ext cx="651116" cy="64372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39484" y="2609840"/>
            <a:ext cx="651116" cy="64372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39484" y="3384031"/>
            <a:ext cx="651116" cy="64372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39484" y="4156871"/>
            <a:ext cx="651116" cy="64372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F0D86F8-5856-4625-B49C-BE8A96A84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989993"/>
              </p:ext>
            </p:extLst>
          </p:nvPr>
        </p:nvGraphicFramePr>
        <p:xfrm>
          <a:off x="1400175" y="161925"/>
          <a:ext cx="9039230" cy="4724400"/>
        </p:xfrm>
        <a:graphic>
          <a:graphicData uri="http://schemas.openxmlformats.org/drawingml/2006/table">
            <a:tbl>
              <a:tblPr firstRow="1" firstCol="1" bandRow="1"/>
              <a:tblGrid>
                <a:gridCol w="903923">
                  <a:extLst>
                    <a:ext uri="{9D8B030D-6E8A-4147-A177-3AD203B41FA5}">
                      <a16:colId xmlns:a16="http://schemas.microsoft.com/office/drawing/2014/main" val="3021419264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863587487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1066667372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1828915775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163024961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220845174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2573928573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131656760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534171311"/>
                    </a:ext>
                  </a:extLst>
                </a:gridCol>
                <a:gridCol w="903923">
                  <a:extLst>
                    <a:ext uri="{9D8B030D-6E8A-4147-A177-3AD203B41FA5}">
                      <a16:colId xmlns:a16="http://schemas.microsoft.com/office/drawing/2014/main" val="105236552"/>
                    </a:ext>
                  </a:extLst>
                </a:gridCol>
              </a:tblGrid>
              <a:tr h="787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en-US" sz="48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Ề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U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Ã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E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511872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Ă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Ấ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906101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Ứ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R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Ê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B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Ờ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110991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Ế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Ẹ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497395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D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Ụ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Ô</a:t>
                      </a:r>
                      <a:endParaRPr lang="en-US" sz="48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768781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Ế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K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Ô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9997153"/>
                  </a:ext>
                </a:extLst>
              </a:tr>
            </a:tbl>
          </a:graphicData>
        </a:graphic>
      </p:graphicFrame>
      <p:sp>
        <p:nvSpPr>
          <p:cNvPr id="67" name="Rectangle 66">
            <a:extLst>
              <a:ext uri="{FF2B5EF4-FFF2-40B4-BE49-F238E27FC236}">
                <a16:creationId xmlns:a16="http://schemas.microsoft.com/office/drawing/2014/main" id="{ACD387F0-EE27-42F7-9DC1-AFF0FFF3D00C}"/>
              </a:ext>
            </a:extLst>
          </p:cNvPr>
          <p:cNvSpPr/>
          <p:nvPr/>
        </p:nvSpPr>
        <p:spPr>
          <a:xfrm>
            <a:off x="0" y="5055754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 dirty="0">
                <a:solidFill>
                  <a:srgbClr val="FF0000"/>
                </a:solidFill>
                <a:latin typeface="Arial (Body)"/>
              </a:rPr>
              <a:t>1.	HỄ AI NGHE LỜI RAO GIẢNG NƯỚC TRỜI MÀ KHÔNG HIỂU, THÌ QUỶ DỮ ĐẾN CƯỚP ĐI … … TRONG LÒNG NGƯỜI ẤY.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C044163-820F-41D4-B513-A3587FDE8498}"/>
              </a:ext>
            </a:extLst>
          </p:cNvPr>
          <p:cNvSpPr/>
          <p:nvPr/>
        </p:nvSpPr>
        <p:spPr>
          <a:xfrm>
            <a:off x="0" y="5055754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 dirty="0">
                <a:solidFill>
                  <a:srgbClr val="FF0000"/>
                </a:solidFill>
                <a:latin typeface="Arial (Body)"/>
              </a:rPr>
              <a:t>2.	NHỮNG HẠT RƠI XUỐNG VỆ ĐƯỜNG ĐÃ BỊ CHIM CHÓC ĐẾN VÀ LÀM GÌ?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DB76176-68FA-4610-A0F5-79B1749E61A9}"/>
              </a:ext>
            </a:extLst>
          </p:cNvPr>
          <p:cNvSpPr/>
          <p:nvPr/>
        </p:nvSpPr>
        <p:spPr>
          <a:xfrm>
            <a:off x="0" y="5055754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 dirty="0">
                <a:solidFill>
                  <a:srgbClr val="FF0000"/>
                </a:solidFill>
                <a:latin typeface="Arial (Body)"/>
              </a:rPr>
              <a:t>3.	TRONG BÀI TIN MỪNG HÔM NAY, DÂN CHÚNG ĐỨNG Ở ĐÂU ĐỂ NGHE CHÚA GIÊ-SU RAO GIẢNG?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B1EEA69-9C23-4768-AA75-B422B0413989}"/>
              </a:ext>
            </a:extLst>
          </p:cNvPr>
          <p:cNvSpPr/>
          <p:nvPr/>
        </p:nvSpPr>
        <p:spPr>
          <a:xfrm>
            <a:off x="0" y="5055754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 dirty="0">
                <a:solidFill>
                  <a:srgbClr val="FF0000"/>
                </a:solidFill>
                <a:latin typeface="Arial (Body)"/>
              </a:rPr>
              <a:t>4.	NHỮNG HẠT RƠI VÀO BỤI GAI BỊ THẾ NÀO?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B3BA878-E460-4667-BEB6-DCD59529EF9F}"/>
              </a:ext>
            </a:extLst>
          </p:cNvPr>
          <p:cNvSpPr/>
          <p:nvPr/>
        </p:nvSpPr>
        <p:spPr>
          <a:xfrm>
            <a:off x="0" y="5055754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 dirty="0">
                <a:solidFill>
                  <a:srgbClr val="FF0000"/>
                </a:solidFill>
                <a:latin typeface="Arial (Body)"/>
              </a:rPr>
              <a:t>5.	NGƯỜI DÙNG … … MÀ NÓI VỚI HỌ NHIỀU ĐIỀU.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A9F7A45-6455-480E-89D6-76E55DFDBDAC}"/>
              </a:ext>
            </a:extLst>
          </p:cNvPr>
          <p:cNvSpPr/>
          <p:nvPr/>
        </p:nvSpPr>
        <p:spPr>
          <a:xfrm>
            <a:off x="0" y="5055754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 dirty="0">
                <a:solidFill>
                  <a:srgbClr val="FF0000"/>
                </a:solidFill>
                <a:latin typeface="Arial (Body)"/>
              </a:rPr>
              <a:t>6.	NHỮNG HẠT RƠI XUỐNG SỎI ĐÁ BỊ THẾ NÀO?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CA0F74-7A3C-4974-8B18-BAC28A1ABDB4}"/>
              </a:ext>
            </a:extLst>
          </p:cNvPr>
          <p:cNvSpPr/>
          <p:nvPr/>
        </p:nvSpPr>
        <p:spPr>
          <a:xfrm>
            <a:off x="1400175" y="1619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D820CA6D-E5CA-4DAC-AEA3-4DA64A1AA16C}"/>
              </a:ext>
            </a:extLst>
          </p:cNvPr>
          <p:cNvSpPr/>
          <p:nvPr/>
        </p:nvSpPr>
        <p:spPr>
          <a:xfrm>
            <a:off x="2305050" y="1619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AFC9C48-5056-4310-946F-04528564BD84}"/>
              </a:ext>
            </a:extLst>
          </p:cNvPr>
          <p:cNvSpPr/>
          <p:nvPr/>
        </p:nvSpPr>
        <p:spPr>
          <a:xfrm>
            <a:off x="3209925" y="1619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EBE700A1-1515-4E99-823F-B5F62C4B4781}"/>
              </a:ext>
            </a:extLst>
          </p:cNvPr>
          <p:cNvSpPr/>
          <p:nvPr/>
        </p:nvSpPr>
        <p:spPr>
          <a:xfrm>
            <a:off x="4114800" y="1619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34240D2-E862-4724-BC4B-0D47276C565B}"/>
              </a:ext>
            </a:extLst>
          </p:cNvPr>
          <p:cNvSpPr/>
          <p:nvPr/>
        </p:nvSpPr>
        <p:spPr>
          <a:xfrm>
            <a:off x="5014915" y="162502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382F19E1-B4CE-441F-B96E-C4F509541704}"/>
              </a:ext>
            </a:extLst>
          </p:cNvPr>
          <p:cNvSpPr/>
          <p:nvPr/>
        </p:nvSpPr>
        <p:spPr>
          <a:xfrm>
            <a:off x="5919790" y="162502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52DBEE1-5F3E-4772-B9C9-6F872199A50F}"/>
              </a:ext>
            </a:extLst>
          </p:cNvPr>
          <p:cNvSpPr/>
          <p:nvPr/>
        </p:nvSpPr>
        <p:spPr>
          <a:xfrm>
            <a:off x="6824665" y="162502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302456E-3A3F-442C-9201-3526D9F07F23}"/>
              </a:ext>
            </a:extLst>
          </p:cNvPr>
          <p:cNvSpPr/>
          <p:nvPr/>
        </p:nvSpPr>
        <p:spPr>
          <a:xfrm>
            <a:off x="7729540" y="162502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54E8FE16-0029-4331-B6CB-D51173896B4E}"/>
              </a:ext>
            </a:extLst>
          </p:cNvPr>
          <p:cNvSpPr/>
          <p:nvPr/>
        </p:nvSpPr>
        <p:spPr>
          <a:xfrm>
            <a:off x="8634415" y="1619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EE544BE-2827-46E4-8956-869E0A275515}"/>
              </a:ext>
            </a:extLst>
          </p:cNvPr>
          <p:cNvSpPr/>
          <p:nvPr/>
        </p:nvSpPr>
        <p:spPr>
          <a:xfrm>
            <a:off x="9539290" y="1619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ED2C57D9-DDA5-4C3A-960D-8D5C4E449919}"/>
              </a:ext>
            </a:extLst>
          </p:cNvPr>
          <p:cNvSpPr/>
          <p:nvPr/>
        </p:nvSpPr>
        <p:spPr>
          <a:xfrm>
            <a:off x="2304324" y="9493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9184546-2DBF-4A74-82DE-924A1311C6EB}"/>
              </a:ext>
            </a:extLst>
          </p:cNvPr>
          <p:cNvSpPr/>
          <p:nvPr/>
        </p:nvSpPr>
        <p:spPr>
          <a:xfrm>
            <a:off x="3209199" y="9493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CEEB5E37-CA3F-4A98-A6AA-F5925999BB69}"/>
              </a:ext>
            </a:extLst>
          </p:cNvPr>
          <p:cNvSpPr/>
          <p:nvPr/>
        </p:nvSpPr>
        <p:spPr>
          <a:xfrm>
            <a:off x="4114074" y="9493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BC595CA-EE61-4677-A5D4-3D427EEC5D62}"/>
              </a:ext>
            </a:extLst>
          </p:cNvPr>
          <p:cNvSpPr/>
          <p:nvPr/>
        </p:nvSpPr>
        <p:spPr>
          <a:xfrm>
            <a:off x="5018949" y="9493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7F35270-F167-42B0-AFD3-91A688D9305C}"/>
              </a:ext>
            </a:extLst>
          </p:cNvPr>
          <p:cNvSpPr/>
          <p:nvPr/>
        </p:nvSpPr>
        <p:spPr>
          <a:xfrm>
            <a:off x="5919064" y="949902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A1C3562-1F12-4160-A0F9-B84E85F1854E}"/>
              </a:ext>
            </a:extLst>
          </p:cNvPr>
          <p:cNvSpPr/>
          <p:nvPr/>
        </p:nvSpPr>
        <p:spPr>
          <a:xfrm>
            <a:off x="1395415" y="1736148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A954A27-0CBD-423C-8123-54335643C04D}"/>
              </a:ext>
            </a:extLst>
          </p:cNvPr>
          <p:cNvSpPr/>
          <p:nvPr/>
        </p:nvSpPr>
        <p:spPr>
          <a:xfrm>
            <a:off x="2300290" y="1736148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9B440F9-A7C3-4C79-8B95-5579CA35F2C3}"/>
              </a:ext>
            </a:extLst>
          </p:cNvPr>
          <p:cNvSpPr/>
          <p:nvPr/>
        </p:nvSpPr>
        <p:spPr>
          <a:xfrm>
            <a:off x="3205165" y="1736148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15711369-C6D8-4E8B-ADC4-B3939EEF8B6B}"/>
              </a:ext>
            </a:extLst>
          </p:cNvPr>
          <p:cNvSpPr/>
          <p:nvPr/>
        </p:nvSpPr>
        <p:spPr>
          <a:xfrm>
            <a:off x="4110040" y="1736148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BF9A1C10-3402-45DA-BED0-B68180418E7C}"/>
              </a:ext>
            </a:extLst>
          </p:cNvPr>
          <p:cNvSpPr/>
          <p:nvPr/>
        </p:nvSpPr>
        <p:spPr>
          <a:xfrm>
            <a:off x="5010155" y="17367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FE1D73F6-186A-41BB-BCD6-9CFD852FD201}"/>
              </a:ext>
            </a:extLst>
          </p:cNvPr>
          <p:cNvSpPr/>
          <p:nvPr/>
        </p:nvSpPr>
        <p:spPr>
          <a:xfrm>
            <a:off x="5915030" y="17367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3B1E60D0-9132-4514-9E5F-144584069EF5}"/>
              </a:ext>
            </a:extLst>
          </p:cNvPr>
          <p:cNvSpPr/>
          <p:nvPr/>
        </p:nvSpPr>
        <p:spPr>
          <a:xfrm>
            <a:off x="6819905" y="17367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5DD64797-E372-4E28-A848-83161851BC9B}"/>
              </a:ext>
            </a:extLst>
          </p:cNvPr>
          <p:cNvSpPr/>
          <p:nvPr/>
        </p:nvSpPr>
        <p:spPr>
          <a:xfrm>
            <a:off x="7724780" y="1736725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44DB42E9-B824-4CB7-B1AF-4DDEBCEF1A13}"/>
              </a:ext>
            </a:extLst>
          </p:cNvPr>
          <p:cNvSpPr/>
          <p:nvPr/>
        </p:nvSpPr>
        <p:spPr>
          <a:xfrm>
            <a:off x="8629655" y="1736148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9FA8ABA8-23E5-4E20-A538-9030C2458660}"/>
              </a:ext>
            </a:extLst>
          </p:cNvPr>
          <p:cNvSpPr/>
          <p:nvPr/>
        </p:nvSpPr>
        <p:spPr>
          <a:xfrm>
            <a:off x="9534530" y="1736148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689A09A0-CDB9-41E5-B136-0E937706662C}"/>
              </a:ext>
            </a:extLst>
          </p:cNvPr>
          <p:cNvSpPr/>
          <p:nvPr/>
        </p:nvSpPr>
        <p:spPr>
          <a:xfrm>
            <a:off x="2300290" y="2523836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E0104048-FC19-4580-9A6D-8DE061FF17A9}"/>
              </a:ext>
            </a:extLst>
          </p:cNvPr>
          <p:cNvSpPr/>
          <p:nvPr/>
        </p:nvSpPr>
        <p:spPr>
          <a:xfrm>
            <a:off x="3205165" y="2523836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CC1CB1C-F61D-4EE3-AE0E-29A0AFF824C5}"/>
              </a:ext>
            </a:extLst>
          </p:cNvPr>
          <p:cNvSpPr/>
          <p:nvPr/>
        </p:nvSpPr>
        <p:spPr>
          <a:xfrm>
            <a:off x="4110040" y="2523836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230084A1-362D-4231-8403-8895E6F20012}"/>
              </a:ext>
            </a:extLst>
          </p:cNvPr>
          <p:cNvSpPr/>
          <p:nvPr/>
        </p:nvSpPr>
        <p:spPr>
          <a:xfrm>
            <a:off x="5014915" y="2523836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3E72477-3CBC-408C-AC5C-0DD287F2F208}"/>
              </a:ext>
            </a:extLst>
          </p:cNvPr>
          <p:cNvSpPr/>
          <p:nvPr/>
        </p:nvSpPr>
        <p:spPr>
          <a:xfrm>
            <a:off x="5915030" y="252441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AE1C9208-FC52-42BF-8C54-56A21C07593D}"/>
              </a:ext>
            </a:extLst>
          </p:cNvPr>
          <p:cNvSpPr/>
          <p:nvPr/>
        </p:nvSpPr>
        <p:spPr>
          <a:xfrm>
            <a:off x="6819905" y="252441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4D7DD8CC-19C6-4466-BB3F-136555855CDB}"/>
              </a:ext>
            </a:extLst>
          </p:cNvPr>
          <p:cNvSpPr/>
          <p:nvPr/>
        </p:nvSpPr>
        <p:spPr>
          <a:xfrm>
            <a:off x="7724780" y="252441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E9407549-6FA4-40EC-B3F5-6DA62BE5AC0A}"/>
              </a:ext>
            </a:extLst>
          </p:cNvPr>
          <p:cNvSpPr/>
          <p:nvPr/>
        </p:nvSpPr>
        <p:spPr>
          <a:xfrm>
            <a:off x="8629655" y="252441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0AF6323B-9A8D-4E8D-893B-D4E4387703A8}"/>
              </a:ext>
            </a:extLst>
          </p:cNvPr>
          <p:cNvSpPr/>
          <p:nvPr/>
        </p:nvSpPr>
        <p:spPr>
          <a:xfrm>
            <a:off x="9534530" y="2523836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A656AE25-52F3-46A4-A1B9-3A7032C7D2F9}"/>
              </a:ext>
            </a:extLst>
          </p:cNvPr>
          <p:cNvSpPr/>
          <p:nvPr/>
        </p:nvSpPr>
        <p:spPr>
          <a:xfrm>
            <a:off x="1395415" y="330979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A0C1A37A-32E3-430B-9506-600A68BD5550}"/>
              </a:ext>
            </a:extLst>
          </p:cNvPr>
          <p:cNvSpPr/>
          <p:nvPr/>
        </p:nvSpPr>
        <p:spPr>
          <a:xfrm>
            <a:off x="2300290" y="330979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498B50B9-CEDB-4436-8DB4-A3F079F32100}"/>
              </a:ext>
            </a:extLst>
          </p:cNvPr>
          <p:cNvSpPr/>
          <p:nvPr/>
        </p:nvSpPr>
        <p:spPr>
          <a:xfrm>
            <a:off x="3205165" y="330979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532A3499-33A8-440C-B76A-33191C0C0C3D}"/>
              </a:ext>
            </a:extLst>
          </p:cNvPr>
          <p:cNvSpPr/>
          <p:nvPr/>
        </p:nvSpPr>
        <p:spPr>
          <a:xfrm>
            <a:off x="4110040" y="330979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C9AC60F5-B09C-40E0-AAD9-7716CEA42762}"/>
              </a:ext>
            </a:extLst>
          </p:cNvPr>
          <p:cNvSpPr/>
          <p:nvPr/>
        </p:nvSpPr>
        <p:spPr>
          <a:xfrm>
            <a:off x="5010155" y="3310370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96EF21FF-B300-44B1-9204-F2E8F581B0F7}"/>
              </a:ext>
            </a:extLst>
          </p:cNvPr>
          <p:cNvSpPr/>
          <p:nvPr/>
        </p:nvSpPr>
        <p:spPr>
          <a:xfrm>
            <a:off x="5915030" y="3310370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A3BA8B09-F02B-4D30-B026-6F1083C3110F}"/>
              </a:ext>
            </a:extLst>
          </p:cNvPr>
          <p:cNvSpPr/>
          <p:nvPr/>
        </p:nvSpPr>
        <p:spPr>
          <a:xfrm>
            <a:off x="2304324" y="409517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0EB382C2-0F13-4F45-8893-A29540C0BAB7}"/>
              </a:ext>
            </a:extLst>
          </p:cNvPr>
          <p:cNvSpPr/>
          <p:nvPr/>
        </p:nvSpPr>
        <p:spPr>
          <a:xfrm>
            <a:off x="3209199" y="409517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A248DB9A-3E87-43FF-8AC3-7E7963E91520}"/>
              </a:ext>
            </a:extLst>
          </p:cNvPr>
          <p:cNvSpPr/>
          <p:nvPr/>
        </p:nvSpPr>
        <p:spPr>
          <a:xfrm>
            <a:off x="4114074" y="409517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28BAB619-0918-4BA8-A785-989DE9653B62}"/>
              </a:ext>
            </a:extLst>
          </p:cNvPr>
          <p:cNvSpPr/>
          <p:nvPr/>
        </p:nvSpPr>
        <p:spPr>
          <a:xfrm>
            <a:off x="5018949" y="4095173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3373F1E6-C348-43C4-8615-440B6B3BCBF0}"/>
              </a:ext>
            </a:extLst>
          </p:cNvPr>
          <p:cNvSpPr/>
          <p:nvPr/>
        </p:nvSpPr>
        <p:spPr>
          <a:xfrm>
            <a:off x="5919064" y="4095750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200F6C80-3A22-4AE0-BA5D-BCC83CC5B67B}"/>
              </a:ext>
            </a:extLst>
          </p:cNvPr>
          <p:cNvSpPr/>
          <p:nvPr/>
        </p:nvSpPr>
        <p:spPr>
          <a:xfrm>
            <a:off x="6823939" y="4095750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F7A9B38A-12EE-43A6-A5E0-33DA927B8814}"/>
              </a:ext>
            </a:extLst>
          </p:cNvPr>
          <p:cNvSpPr/>
          <p:nvPr/>
        </p:nvSpPr>
        <p:spPr>
          <a:xfrm>
            <a:off x="7728814" y="4095750"/>
            <a:ext cx="904875" cy="78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5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1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0" dur="1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3" dur="1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6" dur="1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9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2" dur="1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5" dur="1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8" dur="1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1" dur="1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0" dur="1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3" dur="1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6" dur="1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9" dur="1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1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6" dur="1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9" dur="1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2" dur="1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5" dur="1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8" dur="1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1" dur="1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4" dur="1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7" dur="1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0" dur="1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3" dur="1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2" dur="1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5" dur="1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8" dur="1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1" dur="1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4" dur="1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7" dur="1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0" dur="1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3" dur="1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6" dur="1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1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9" fill="hold">
                      <p:stCondLst>
                        <p:cond delay="0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0" dur="1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3" dur="1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6" dur="1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9" dur="1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2" dur="1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5" dur="1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5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9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0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1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4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5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6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0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1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4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5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6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0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1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4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5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6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4" dur="1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7" dur="1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0" dur="1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3" dur="1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6" dur="1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9" dur="1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2" dur="1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69" grpId="0" animBg="1"/>
      <p:bldP spid="69" grpId="1" animBg="1"/>
      <p:bldP spid="70" grpId="0" animBg="1"/>
      <p:bldP spid="70" grpId="1" animBg="1"/>
      <p:bldP spid="76" grpId="0" animBg="1"/>
      <p:bldP spid="76" grpId="1" animBg="1"/>
      <p:bldP spid="85" grpId="0" animBg="1"/>
      <p:bldP spid="85" grpId="1" animBg="1"/>
      <p:bldP spid="86" grpId="0" animBg="1"/>
      <p:bldP spid="86" grpId="1" animBg="1"/>
      <p:bldP spid="8" grpId="0" animBg="1"/>
      <p:bldP spid="8" grpId="1" animBg="1"/>
      <p:bldP spid="87" grpId="0" animBg="1"/>
      <p:bldP spid="87" grpId="1" animBg="1"/>
      <p:bldP spid="88" grpId="0" animBg="1"/>
      <p:bldP spid="88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8" grpId="0" animBg="1"/>
      <p:bldP spid="98" grpId="1" animBg="1"/>
      <p:bldP spid="100" grpId="0" animBg="1"/>
      <p:bldP spid="100" grpId="1" animBg="1"/>
      <p:bldP spid="102" grpId="0" animBg="1"/>
      <p:bldP spid="102" grpId="1" animBg="1"/>
      <p:bldP spid="103" grpId="0" animBg="1"/>
      <p:bldP spid="103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41" grpId="0" animBg="1"/>
      <p:bldP spid="141" grpId="1" animBg="1"/>
      <p:bldP spid="142" grpId="0" animBg="1"/>
      <p:bldP spid="142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180" grpId="0" animBg="1"/>
      <p:bldP spid="180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517D33-3AB1-4CAA-869A-7830CAA5BD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48669"/>
              </p:ext>
            </p:extLst>
          </p:nvPr>
        </p:nvGraphicFramePr>
        <p:xfrm>
          <a:off x="414778" y="329938"/>
          <a:ext cx="11349870" cy="6193410"/>
        </p:xfrm>
        <a:graphic>
          <a:graphicData uri="http://schemas.openxmlformats.org/drawingml/2006/table">
            <a:tbl>
              <a:tblPr firstRow="1" firstCol="1" bandRow="1"/>
              <a:tblGrid>
                <a:gridCol w="1134987">
                  <a:extLst>
                    <a:ext uri="{9D8B030D-6E8A-4147-A177-3AD203B41FA5}">
                      <a16:colId xmlns:a16="http://schemas.microsoft.com/office/drawing/2014/main" val="3707077687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196741115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1959505809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2740404603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3485964508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2819403946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2850261895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80821709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2379052558"/>
                    </a:ext>
                  </a:extLst>
                </a:gridCol>
                <a:gridCol w="1134987">
                  <a:extLst>
                    <a:ext uri="{9D8B030D-6E8A-4147-A177-3AD203B41FA5}">
                      <a16:colId xmlns:a16="http://schemas.microsoft.com/office/drawing/2014/main" val="1550789741"/>
                    </a:ext>
                  </a:extLst>
                </a:gridCol>
              </a:tblGrid>
              <a:tr h="103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Ề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U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en-US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Ã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E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56020"/>
                  </a:ext>
                </a:extLst>
              </a:tr>
              <a:tr h="103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Ă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Ấ</a:t>
                      </a:r>
                      <a:endParaRPr lang="en-US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581310"/>
                  </a:ext>
                </a:extLst>
              </a:tr>
              <a:tr h="103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Ứ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R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Ê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B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Ờ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697736"/>
                  </a:ext>
                </a:extLst>
              </a:tr>
              <a:tr h="103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Ế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Ẹ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488009"/>
                  </a:ext>
                </a:extLst>
              </a:tr>
              <a:tr h="103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D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Ụ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Ố</a:t>
                      </a:r>
                      <a:endParaRPr lang="en-US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142217"/>
                  </a:ext>
                </a:extLst>
              </a:tr>
              <a:tr h="103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Ế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en-US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K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Ô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48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941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5833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8105" y="1591056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rao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giảng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Chúa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đón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Chúa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Việc cày cấy hoa màu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Tất cả đều sai.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7237" y="3640795"/>
            <a:ext cx="12240986" cy="818492"/>
            <a:chOff x="-1896924" y="4711697"/>
            <a:chExt cx="10567018" cy="70155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5" y="4727449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Việc đón nhận Lời Chúa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 GIÊ-SU DÙNG DỤ NGÔN GIEO GIỐNG ĐỂ DẠY VỀ ĐIỀU GÌ?</a:t>
            </a:r>
            <a:endParaRPr lang="en-US" sz="5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Vệ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đ</a:t>
              </a:r>
              <a:r>
                <a:rPr lang="vi-VN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ư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ờng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Sỏi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đá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Bụi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gai</a:t>
              </a:r>
              <a:endParaRPr lang="vi-VN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Đất tốt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7237" y="5347047"/>
            <a:ext cx="12240986" cy="818492"/>
            <a:chOff x="-1896924" y="4711697"/>
            <a:chExt cx="10567018" cy="70155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5" y="4727449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Đất tốt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ĐÂU LÀ NƠI HẠT GIỐNG ĐƯỢC GIEO XUỐNG VÀ SINH HOA KẾT QUẢ?</a:t>
            </a:r>
            <a:endParaRPr lang="en-US" sz="5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09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Yêu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mến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Thiên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Chúa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Tin tưởng Thiên Chúa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Đón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Chúa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Làm việc bác ái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7237" y="4498632"/>
            <a:ext cx="12240986" cy="818492"/>
            <a:chOff x="-1896924" y="4711697"/>
            <a:chExt cx="10567018" cy="70155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5" y="4727449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Đón nhận và thực hành Lời Chúa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noProof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NHỮNG “ĐẤT TỐT” ĐÃ LÀM GÌ ĐỂ HẠT GIỐNG LỜI CHÚA ĐƯỢC KẾT QUẢ?</a:t>
            </a:r>
            <a:endParaRPr lang="en-US" sz="5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38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6285" y="-1"/>
            <a:ext cx="12240986" cy="6858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553074" y="63645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MỖI KI-TÔ HỮU PHẢI LÀ NGƯỜI ĐÓN NHẬN LỜI CHÚA HAY NGƯỜI GIEO GIỐNG? VÌ SAO?</a:t>
            </a:r>
            <a:endParaRPr lang="en-US" sz="4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3050D4-D720-41CE-8440-0B51BF08F8B8}"/>
              </a:ext>
            </a:extLst>
          </p:cNvPr>
          <p:cNvSpPr/>
          <p:nvPr/>
        </p:nvSpPr>
        <p:spPr>
          <a:xfrm>
            <a:off x="235670" y="2969443"/>
            <a:ext cx="11679809" cy="3852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Vừa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đón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nhận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vừa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ng</a:t>
            </a:r>
            <a:r>
              <a:rPr lang="vi-VN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ời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gieo</a:t>
            </a:r>
            <a:r>
              <a:rPr lang="en-US" sz="3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giống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Vì: </a:t>
            </a:r>
            <a:r>
              <a:rPr lang="en-US" sz="3600" b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Chúng ta đón nhận, thực hành Lời Chúa và biến những hành động của chúng ta thành lời rao giảng Tin Mừng đến cho mọi ng</a:t>
            </a:r>
            <a:r>
              <a:rPr lang="vi-VN" sz="3600" b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ư</a:t>
            </a:r>
            <a:r>
              <a:rPr lang="en-US" sz="3600" b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ời xung quanh.</a:t>
            </a:r>
            <a:endParaRPr lang="en-US" sz="3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06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572001" y="111512"/>
            <a:ext cx="7620000" cy="6289288"/>
          </a:xfrm>
          <a:prstGeom prst="cloudCallout">
            <a:avLst>
              <a:gd name="adj1" fmla="val -47502"/>
              <a:gd name="adj2" fmla="val 49905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327627" y="1305262"/>
            <a:ext cx="6083719" cy="3827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vi-VN" sz="58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Mỗi Thiếu nhi có thể thực hành Lời Chúa như thế nào?</a:t>
            </a:r>
            <a:endParaRPr kumimoji="0" lang="en-US" sz="5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Người dùng dụ ngôn mà nói với họ nhiều điều.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27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Người nói: </a:t>
            </a: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“Người gieo giống đi ra gieo giống. Trong khi người ấy gieo, có những hạt rơi xuống vệ đường, chim chóc đến ăn mất.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902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Có những hạt rơi trên nơi sỏi đá, chỗ không có nhiều đất;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981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nó mọc ngay, vì đất không sâu;</a:t>
            </a:r>
            <a:r>
              <a:rPr lang="en-US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nhưng khi nắng lên, nó liền bị cháy, và vì thiếu rễ nên bị chết khô.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575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Có những hạt rơi vào bụi gai, gai mọc lên làm nó chết nghẹt.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4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Có những hạt lại rơi trên đất tốt, nên sinh hoa kết quả: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4826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1153</Words>
  <Application>Microsoft Office PowerPoint</Application>
  <PresentationFormat>Widescreen</PresentationFormat>
  <Paragraphs>225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Algerian</vt:lpstr>
      <vt:lpstr>Arial</vt:lpstr>
      <vt:lpstr>Arial (Body)</vt:lpstr>
      <vt:lpstr>Calibri</vt:lpstr>
      <vt:lpstr>Calibri Light</vt:lpstr>
      <vt:lpstr>Tahoma</vt:lpstr>
      <vt:lpstr>Times New Roman</vt:lpstr>
      <vt:lpstr>Verdana</vt:lpstr>
      <vt:lpstr>1_Office Theme</vt:lpstr>
      <vt:lpstr>PowerPoint Presentation</vt:lpstr>
      <vt:lpstr>PowerPoint Presentation</vt:lpstr>
      <vt:lpstr>Dân chúng tụ họp bên Người rất đông, nên Người phải xuống thuyền mà ngồi, còn tất cả dân chúng thì đứng trên bờ.</vt:lpstr>
      <vt:lpstr>Người dùng dụ ngôn mà nói với họ nhiều điều.</vt:lpstr>
      <vt:lpstr>Người nói: “Người gieo giống đi ra gieo giống. Trong khi người ấy gieo, có những hạt rơi xuống vệ đường, chim chóc đến ăn mất. </vt:lpstr>
      <vt:lpstr>Có những hạt rơi trên nơi sỏi đá, chỗ không có nhiều đất;</vt:lpstr>
      <vt:lpstr>nó mọc ngay, vì đất không sâu; nhưng khi nắng lên, nó liền bị cháy, và vì thiếu rễ nên bị chết khô.</vt:lpstr>
      <vt:lpstr>Có những hạt rơi vào bụi gai, gai mọc lên làm nó chết nghẹt. </vt:lpstr>
      <vt:lpstr>Có những hạt lại rơi trên đất tốt, nên sinh hoa kết quả:</vt:lpstr>
      <vt:lpstr>hạt được gấp trăm, hạt được sáu chục, hạt được ba chục. Ai có tai thì nghe.”</vt:lpstr>
      <vt:lpstr>Các môn đệ đến gần hỏi Đức Giê-su rằng : “Sao Thầy lại dùng dụ ngôn mà nói với họ ?” </vt:lpstr>
      <vt:lpstr>Người đáp : “Bởi vì anh em thì được ơn hiểu biết các mầu nhiệm Nước Trời, còn họ thì không. </vt:lpstr>
      <vt:lpstr>Ai đã có thì được cho thêm, và sẽ có dư thừa; còn ai không có, thì ngay cái đang có, cũng sẽ bị lấy đi. </vt:lpstr>
      <vt:lpstr>Bởi thế, nếu Thầy dùng dụ ngôn mà nói với họ, là vì họ nhìn mà không nhìn, nghe mà không nghe, không hiểu. </vt:lpstr>
      <vt:lpstr>Thế là đối với họ đã ứng nghiệm lời sấm của ngôn sứ I-sai-a, rằng:</vt:lpstr>
      <vt:lpstr>Các ngươi có lắng tai nghe cũng chẳng hiểu, có trố mắt nhìn cũng chẳng thấy; vì lòng dân này đã ra chai đá: </vt:lpstr>
      <vt:lpstr>chúng đã bịt tai nhắm mắt, kẻo mắt chúng thấy, tai chúng nghe, và lòng hiểu được mà hoán cải, và rồi Ta sẽ chữa chúng cho lành.</vt:lpstr>
      <vt:lpstr>Khi ấy, Đức Giê-su từ trong nhà đi ra ngồi ở ven Biển Hồ. </vt:lpstr>
      <vt:lpstr>“Còn anh em, mắt anh em thật có phúc vì được thấy, tai anh em thật có phúc, vì được nghe. </vt:lpstr>
      <vt:lpstr>Quả thế, Thầy bảo thật anh em, nhiều ngôn sứ và nhiều người công chính</vt:lpstr>
      <vt:lpstr>đã mong mỏi thấy điều anh em đang thấy, mà không được thấy, nghe điều anh em đang nghe, mà không được nghe.</vt:lpstr>
      <vt:lpstr>“Vậy anh em hãy nghe dụ ngôn người gieo giống. Hễ ai nghe lời rao giảng Nước Trời mà không hiểu,</vt:lpstr>
      <vt:lpstr>thì quỷ dữ đến cướp đi điều đã gieo trong lòng người ấy : đó là kẻ đã được gieo bên vệ đường. </vt:lpstr>
      <vt:lpstr>Còn kẻ được gieo trên nơi sỏi đá, đó là kẻ nghe Lời và liền vui vẻ đón nhận; </vt:lpstr>
      <vt:lpstr>nhưng nó không đâm rễ mà là kẻ nông nổi nhất thời: khi gặp gian nan hay bị ngược đãi vì Lời, nó vấp ngã ngay. </vt:lpstr>
      <vt:lpstr>Còn kẻ được gieo vào bụi gai, đó là kẻ nghe Lời,</vt:lpstr>
      <vt:lpstr>nhưng nỗi lo lắng sự đời và bả vinh hoa phú quý bóp nghẹt Lời, khiến Lời không sinh hoa kết quả. </vt:lpstr>
      <vt:lpstr>Còn kẻ được gieo trên đất tốt, đó là kẻ nghe Lời và hiểu, thì tất nhiên sinh hoa kết quả và làm ra,</vt:lpstr>
      <vt:lpstr>kẻ được gấp trăm, kẻ được sáu chục, kẻ được ba chục.”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8</cp:revision>
  <dcterms:created xsi:type="dcterms:W3CDTF">2020-07-10T02:13:17Z</dcterms:created>
  <dcterms:modified xsi:type="dcterms:W3CDTF">2026-07-10T15:21:30Z</dcterms:modified>
</cp:coreProperties>
</file>