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98" r:id="rId4"/>
    <p:sldId id="309" r:id="rId5"/>
    <p:sldId id="310" r:id="rId6"/>
    <p:sldId id="311" r:id="rId7"/>
    <p:sldId id="312" r:id="rId8"/>
    <p:sldId id="313" r:id="rId9"/>
    <p:sldId id="314" r:id="rId10"/>
    <p:sldId id="293" r:id="rId11"/>
    <p:sldId id="294" r:id="rId12"/>
    <p:sldId id="315" r:id="rId13"/>
    <p:sldId id="319" r:id="rId14"/>
    <p:sldId id="260" r:id="rId15"/>
    <p:sldId id="308" r:id="rId16"/>
    <p:sldId id="316" r:id="rId17"/>
    <p:sldId id="317" r:id="rId18"/>
    <p:sldId id="318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9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253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85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69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004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2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61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7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2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2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25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04/07/2026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50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04/07/2026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21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 XIV </a:t>
            </a: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HIỀN HẬU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 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282AA-E97F-4CBB-B0D9-2623A957F10C}"/>
              </a:ext>
            </a:extLst>
          </p:cNvPr>
          <p:cNvSpPr txBox="1"/>
          <p:nvPr/>
        </p:nvSpPr>
        <p:spPr>
          <a:xfrm>
            <a:off x="3682652" y="5255446"/>
            <a:ext cx="484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KHIÊM NHƯỜNG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4" y="258077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4" y="1030727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4" y="1853832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4" y="2619365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4" y="3393556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4" y="4118771"/>
            <a:ext cx="651116" cy="64372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D46F177-BE35-44E2-9F55-3D1E47B42634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1.	KHÔNG AI BIẾT RÕ CHÚA CHA, TRỪ NGƯỜI CON VÀ KẺ MÀ NGƯỜI CON MUỐN … … CHO.”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8F2941D-DC97-44BD-9EBE-33EF9A677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91685"/>
              </p:ext>
            </p:extLst>
          </p:nvPr>
        </p:nvGraphicFramePr>
        <p:xfrm>
          <a:off x="1562100" y="302856"/>
          <a:ext cx="8629650" cy="4459644"/>
        </p:xfrm>
        <a:graphic>
          <a:graphicData uri="http://schemas.openxmlformats.org/drawingml/2006/table">
            <a:tbl>
              <a:tblPr firstRow="1" firstCol="1" bandRow="1"/>
              <a:tblGrid>
                <a:gridCol w="862965">
                  <a:extLst>
                    <a:ext uri="{9D8B030D-6E8A-4147-A177-3AD203B41FA5}">
                      <a16:colId xmlns:a16="http://schemas.microsoft.com/office/drawing/2014/main" val="410690395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421690372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282064913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197206498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1172058692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944547520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4015638888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3051332543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1710435284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4171383329"/>
                    </a:ext>
                  </a:extLst>
                </a:gridCol>
              </a:tblGrid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36745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Ớ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380254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Ề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95311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Ớ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Ờ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31478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Ỉ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502608"/>
                  </a:ext>
                </a:extLst>
              </a:tr>
              <a:tr h="743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Ồ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525152"/>
                  </a:ext>
                </a:extLst>
              </a:tr>
            </a:tbl>
          </a:graphicData>
        </a:graphic>
      </p:graphicFrame>
      <p:sp>
        <p:nvSpPr>
          <p:cNvPr id="71" name="Rectangle 70">
            <a:extLst>
              <a:ext uri="{FF2B5EF4-FFF2-40B4-BE49-F238E27FC236}">
                <a16:creationId xmlns:a16="http://schemas.microsoft.com/office/drawing/2014/main" id="{58D22411-B92F-4F84-A589-3E4A8A883CE9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2.	ANH EM HÃY MANG LẤY ÁCH CỦA TÔI, VÀ HÃY … …, VÌ TÔI CÓ LÒNG HIỀN HẬU VÀ KHIÊM NHƯỜNG.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23C269C-A5F5-4AEF-BD12-4A9FA6BCD9DB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3.	“TẤT CẢ NHỮNG AI ĐANG VẤT VẢ MANG … …, HÃY ĐẾN CÙNG TÔI.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C749C9F-56BE-49C4-BE6D-C75DE528D845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4.	CHÚA GIÊ-SU CẢM TẠ CHÚA CHA VÌ CHÚA CHA ĐÃ MẶC KHẢI MẦU NHIỆM GÌ?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7A10449-DA41-4474-A4F6-8CB2CFD9BD95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5.	NHỮNG NGƯỜI MANG ÁCH NẶNG NỀ ĐẾN VỚI CHÚA GIÊ-SU ĐỂ ĐƯỢC ĐIỀU GÌ?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ED403C-513A-4F36-A83D-28D858AF79C5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Arial (Body)"/>
              </a:rPr>
              <a:t>6.	… … ANH EM SẼ ĐƯỢC NGHỈ NGƠI BỒI DƯỠNG.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F44CE-5B4A-43C5-A657-64B7DAE7D67B}"/>
              </a:ext>
            </a:extLst>
          </p:cNvPr>
          <p:cNvSpPr/>
          <p:nvPr/>
        </p:nvSpPr>
        <p:spPr>
          <a:xfrm>
            <a:off x="1562100" y="1796260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83E2A0-8F7C-4D4A-BD7F-A6E0482C3FC6}"/>
              </a:ext>
            </a:extLst>
          </p:cNvPr>
          <p:cNvSpPr/>
          <p:nvPr/>
        </p:nvSpPr>
        <p:spPr>
          <a:xfrm>
            <a:off x="2424853" y="1795711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99E89FE-40EB-4952-AD4C-2A9EC3E0C5B8}"/>
              </a:ext>
            </a:extLst>
          </p:cNvPr>
          <p:cNvSpPr/>
          <p:nvPr/>
        </p:nvSpPr>
        <p:spPr>
          <a:xfrm>
            <a:off x="3288666" y="1796260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EC84F1-71D5-4D41-96AE-2D32947616E5}"/>
              </a:ext>
            </a:extLst>
          </p:cNvPr>
          <p:cNvSpPr/>
          <p:nvPr/>
        </p:nvSpPr>
        <p:spPr>
          <a:xfrm>
            <a:off x="4151419" y="1795711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4DAFA09-D6FA-4961-A46D-13F833D7CB67}"/>
              </a:ext>
            </a:extLst>
          </p:cNvPr>
          <p:cNvSpPr/>
          <p:nvPr/>
        </p:nvSpPr>
        <p:spPr>
          <a:xfrm>
            <a:off x="5019887" y="179516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951C2C6-E6AF-49BF-82DB-C3FDC15DFF9B}"/>
              </a:ext>
            </a:extLst>
          </p:cNvPr>
          <p:cNvSpPr/>
          <p:nvPr/>
        </p:nvSpPr>
        <p:spPr>
          <a:xfrm>
            <a:off x="5875916" y="179461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EECABF3-6EF3-4445-895A-31D782A0A8F9}"/>
              </a:ext>
            </a:extLst>
          </p:cNvPr>
          <p:cNvSpPr/>
          <p:nvPr/>
        </p:nvSpPr>
        <p:spPr>
          <a:xfrm>
            <a:off x="6746453" y="179516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EA36A96-AF7A-44DA-9094-909E5AE954C2}"/>
              </a:ext>
            </a:extLst>
          </p:cNvPr>
          <p:cNvSpPr/>
          <p:nvPr/>
        </p:nvSpPr>
        <p:spPr>
          <a:xfrm>
            <a:off x="7602482" y="179461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8FEFB3D-F332-4EFA-9B60-FC102150685E}"/>
              </a:ext>
            </a:extLst>
          </p:cNvPr>
          <p:cNvSpPr/>
          <p:nvPr/>
        </p:nvSpPr>
        <p:spPr>
          <a:xfrm>
            <a:off x="8463387" y="179516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07ED264-4C68-4AD6-BFC8-D2B052E174BA}"/>
              </a:ext>
            </a:extLst>
          </p:cNvPr>
          <p:cNvSpPr/>
          <p:nvPr/>
        </p:nvSpPr>
        <p:spPr>
          <a:xfrm>
            <a:off x="9332864" y="179461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8D3A311-7FAD-4FAD-ADF6-E6542B6AC294}"/>
              </a:ext>
            </a:extLst>
          </p:cNvPr>
          <p:cNvSpPr/>
          <p:nvPr/>
        </p:nvSpPr>
        <p:spPr>
          <a:xfrm>
            <a:off x="3285758" y="30194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C466272-D520-4DD8-A85E-BD73124EABA6}"/>
              </a:ext>
            </a:extLst>
          </p:cNvPr>
          <p:cNvSpPr/>
          <p:nvPr/>
        </p:nvSpPr>
        <p:spPr>
          <a:xfrm>
            <a:off x="4148511" y="30139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1B9CC7D-71FE-487F-A267-980481487EC5}"/>
              </a:ext>
            </a:extLst>
          </p:cNvPr>
          <p:cNvSpPr/>
          <p:nvPr/>
        </p:nvSpPr>
        <p:spPr>
          <a:xfrm>
            <a:off x="5012324" y="30194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475B58D-C42B-493F-B5EE-87150FA4B50F}"/>
              </a:ext>
            </a:extLst>
          </p:cNvPr>
          <p:cNvSpPr/>
          <p:nvPr/>
        </p:nvSpPr>
        <p:spPr>
          <a:xfrm>
            <a:off x="5875077" y="30139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CFC3D46-1B13-4A6F-A5A8-A0A8AF940BAD}"/>
              </a:ext>
            </a:extLst>
          </p:cNvPr>
          <p:cNvSpPr/>
          <p:nvPr/>
        </p:nvSpPr>
        <p:spPr>
          <a:xfrm>
            <a:off x="6743545" y="30084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2B2169E-E204-458B-BE34-F6FCAEE9238B}"/>
              </a:ext>
            </a:extLst>
          </p:cNvPr>
          <p:cNvSpPr/>
          <p:nvPr/>
        </p:nvSpPr>
        <p:spPr>
          <a:xfrm>
            <a:off x="7599574" y="30029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03069A-7660-4699-9F49-13E092CE2099}"/>
              </a:ext>
            </a:extLst>
          </p:cNvPr>
          <p:cNvSpPr/>
          <p:nvPr/>
        </p:nvSpPr>
        <p:spPr>
          <a:xfrm>
            <a:off x="8470111" y="30084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CBCF5CB-961D-4844-83D8-4C39C6A47089}"/>
              </a:ext>
            </a:extLst>
          </p:cNvPr>
          <p:cNvSpPr/>
          <p:nvPr/>
        </p:nvSpPr>
        <p:spPr>
          <a:xfrm>
            <a:off x="1563160" y="104745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C25C5DD-9300-40FB-A297-7CF91B46814A}"/>
              </a:ext>
            </a:extLst>
          </p:cNvPr>
          <p:cNvSpPr/>
          <p:nvPr/>
        </p:nvSpPr>
        <p:spPr>
          <a:xfrm>
            <a:off x="2425913" y="104690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FD144CC-18CC-4ED9-94F4-FD505B45A44D}"/>
              </a:ext>
            </a:extLst>
          </p:cNvPr>
          <p:cNvSpPr/>
          <p:nvPr/>
        </p:nvSpPr>
        <p:spPr>
          <a:xfrm>
            <a:off x="3289726" y="104745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43728CA-4C7A-4296-A4EF-8B91D5D5B3A8}"/>
              </a:ext>
            </a:extLst>
          </p:cNvPr>
          <p:cNvSpPr/>
          <p:nvPr/>
        </p:nvSpPr>
        <p:spPr>
          <a:xfrm>
            <a:off x="4152479" y="104690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DE69F45-A354-4A2D-B197-ADE12FFED686}"/>
              </a:ext>
            </a:extLst>
          </p:cNvPr>
          <p:cNvSpPr/>
          <p:nvPr/>
        </p:nvSpPr>
        <p:spPr>
          <a:xfrm>
            <a:off x="5020947" y="104635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C22A5C-959B-4E23-A66A-D9828388B912}"/>
              </a:ext>
            </a:extLst>
          </p:cNvPr>
          <p:cNvSpPr/>
          <p:nvPr/>
        </p:nvSpPr>
        <p:spPr>
          <a:xfrm>
            <a:off x="5876976" y="1045807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A15D6E5-8F03-4C90-8E6D-48E24576C63A}"/>
              </a:ext>
            </a:extLst>
          </p:cNvPr>
          <p:cNvSpPr/>
          <p:nvPr/>
        </p:nvSpPr>
        <p:spPr>
          <a:xfrm>
            <a:off x="6747513" y="104635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5581664-1466-488F-88EF-275B360511AA}"/>
              </a:ext>
            </a:extLst>
          </p:cNvPr>
          <p:cNvSpPr/>
          <p:nvPr/>
        </p:nvSpPr>
        <p:spPr>
          <a:xfrm>
            <a:off x="7603542" y="1045807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F645781-9897-483B-A5FF-9EF4563880EB}"/>
              </a:ext>
            </a:extLst>
          </p:cNvPr>
          <p:cNvSpPr/>
          <p:nvPr/>
        </p:nvSpPr>
        <p:spPr>
          <a:xfrm>
            <a:off x="8464447" y="104635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BCE51BA-ECF6-4677-823C-F0C17F10C783}"/>
              </a:ext>
            </a:extLst>
          </p:cNvPr>
          <p:cNvSpPr/>
          <p:nvPr/>
        </p:nvSpPr>
        <p:spPr>
          <a:xfrm>
            <a:off x="1568824" y="254012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14712F1-0909-47CF-9368-D5BAC6B7721F}"/>
              </a:ext>
            </a:extLst>
          </p:cNvPr>
          <p:cNvSpPr/>
          <p:nvPr/>
        </p:nvSpPr>
        <p:spPr>
          <a:xfrm>
            <a:off x="2431577" y="253957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6AB736E-EEA9-48F7-A05A-A2F2174817DB}"/>
              </a:ext>
            </a:extLst>
          </p:cNvPr>
          <p:cNvSpPr/>
          <p:nvPr/>
        </p:nvSpPr>
        <p:spPr>
          <a:xfrm>
            <a:off x="3295390" y="254012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0326581-C7EE-43AF-B2BB-C5D7FE1AED54}"/>
              </a:ext>
            </a:extLst>
          </p:cNvPr>
          <p:cNvSpPr/>
          <p:nvPr/>
        </p:nvSpPr>
        <p:spPr>
          <a:xfrm>
            <a:off x="4158143" y="2539576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EA36E5B-14E9-4BEE-88D1-AB694C392466}"/>
              </a:ext>
            </a:extLst>
          </p:cNvPr>
          <p:cNvSpPr/>
          <p:nvPr/>
        </p:nvSpPr>
        <p:spPr>
          <a:xfrm>
            <a:off x="5026611" y="2539027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BB8B0A8-840A-4FB7-9C88-33E31BC5AED9}"/>
              </a:ext>
            </a:extLst>
          </p:cNvPr>
          <p:cNvSpPr/>
          <p:nvPr/>
        </p:nvSpPr>
        <p:spPr>
          <a:xfrm>
            <a:off x="5882640" y="2538478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62C0770-B2EF-4DB7-ABBC-5E4BDBD5A9D7}"/>
              </a:ext>
            </a:extLst>
          </p:cNvPr>
          <p:cNvSpPr/>
          <p:nvPr/>
        </p:nvSpPr>
        <p:spPr>
          <a:xfrm>
            <a:off x="6753177" y="2539027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1D20945-26F2-4119-949A-D2E1B24EDA99}"/>
              </a:ext>
            </a:extLst>
          </p:cNvPr>
          <p:cNvSpPr/>
          <p:nvPr/>
        </p:nvSpPr>
        <p:spPr>
          <a:xfrm>
            <a:off x="7609206" y="2538478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13996AE-4B41-4FAB-93A4-C4DCD965AABB}"/>
              </a:ext>
            </a:extLst>
          </p:cNvPr>
          <p:cNvSpPr/>
          <p:nvPr/>
        </p:nvSpPr>
        <p:spPr>
          <a:xfrm>
            <a:off x="2428669" y="327398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2DC0525-75DF-44CD-90C8-2E3618021D95}"/>
              </a:ext>
            </a:extLst>
          </p:cNvPr>
          <p:cNvSpPr/>
          <p:nvPr/>
        </p:nvSpPr>
        <p:spPr>
          <a:xfrm>
            <a:off x="3291422" y="327343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EED7B76-72AB-436B-B426-161CB0CD98D2}"/>
              </a:ext>
            </a:extLst>
          </p:cNvPr>
          <p:cNvSpPr/>
          <p:nvPr/>
        </p:nvSpPr>
        <p:spPr>
          <a:xfrm>
            <a:off x="4155235" y="327398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E6AADAF-3607-4299-89B7-5CA24D548A41}"/>
              </a:ext>
            </a:extLst>
          </p:cNvPr>
          <p:cNvSpPr/>
          <p:nvPr/>
        </p:nvSpPr>
        <p:spPr>
          <a:xfrm>
            <a:off x="5017988" y="327343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C598B4A-2426-457D-9C78-831257247901}"/>
              </a:ext>
            </a:extLst>
          </p:cNvPr>
          <p:cNvSpPr/>
          <p:nvPr/>
        </p:nvSpPr>
        <p:spPr>
          <a:xfrm>
            <a:off x="5886456" y="327288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085F4DB-B766-4B86-A159-3C4158EDE288}"/>
              </a:ext>
            </a:extLst>
          </p:cNvPr>
          <p:cNvSpPr/>
          <p:nvPr/>
        </p:nvSpPr>
        <p:spPr>
          <a:xfrm>
            <a:off x="6742485" y="327233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C0A87B6-205F-4F0A-9520-5664AA5CC2AC}"/>
              </a:ext>
            </a:extLst>
          </p:cNvPr>
          <p:cNvSpPr/>
          <p:nvPr/>
        </p:nvSpPr>
        <p:spPr>
          <a:xfrm>
            <a:off x="7613022" y="327288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88B9687-896B-4BCA-B909-D7A14ABCA7E9}"/>
              </a:ext>
            </a:extLst>
          </p:cNvPr>
          <p:cNvSpPr/>
          <p:nvPr/>
        </p:nvSpPr>
        <p:spPr>
          <a:xfrm>
            <a:off x="8469051" y="3272335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4178DEE-FF1B-4CBC-9E1A-4851742A044B}"/>
              </a:ext>
            </a:extLst>
          </p:cNvPr>
          <p:cNvSpPr/>
          <p:nvPr/>
        </p:nvSpPr>
        <p:spPr>
          <a:xfrm>
            <a:off x="3291422" y="4012541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F9905AD-B2DF-43B7-9621-C08D17643E2A}"/>
              </a:ext>
            </a:extLst>
          </p:cNvPr>
          <p:cNvSpPr/>
          <p:nvPr/>
        </p:nvSpPr>
        <p:spPr>
          <a:xfrm>
            <a:off x="4154175" y="401199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044B415-5162-437E-822F-18A78F5970AA}"/>
              </a:ext>
            </a:extLst>
          </p:cNvPr>
          <p:cNvSpPr/>
          <p:nvPr/>
        </p:nvSpPr>
        <p:spPr>
          <a:xfrm>
            <a:off x="5017988" y="4012541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BE4FF45-F137-4B11-8F03-8D36CD33D805}"/>
              </a:ext>
            </a:extLst>
          </p:cNvPr>
          <p:cNvSpPr/>
          <p:nvPr/>
        </p:nvSpPr>
        <p:spPr>
          <a:xfrm>
            <a:off x="5880741" y="4011992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887A456-14D3-478D-9B78-28DECCD65981}"/>
              </a:ext>
            </a:extLst>
          </p:cNvPr>
          <p:cNvSpPr/>
          <p:nvPr/>
        </p:nvSpPr>
        <p:spPr>
          <a:xfrm>
            <a:off x="6749209" y="4011443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7726C98-424F-4C84-B602-A9D8CFAB6C25}"/>
              </a:ext>
            </a:extLst>
          </p:cNvPr>
          <p:cNvSpPr/>
          <p:nvPr/>
        </p:nvSpPr>
        <p:spPr>
          <a:xfrm>
            <a:off x="7605238" y="4010894"/>
            <a:ext cx="862753" cy="73696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0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3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6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2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8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1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5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8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1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4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7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0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3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6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3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5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8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1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4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7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0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" grpId="0" animBg="1"/>
      <p:bldP spid="4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9" grpId="0" animBg="1"/>
      <p:bldP spid="89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9" grpId="0" animBg="1"/>
      <p:bldP spid="99" grpId="1" animBg="1"/>
      <p:bldP spid="101" grpId="0" animBg="1"/>
      <p:bldP spid="101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A38538-6B6C-4463-81A1-CFAC85E62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619578"/>
              </p:ext>
            </p:extLst>
          </p:nvPr>
        </p:nvGraphicFramePr>
        <p:xfrm>
          <a:off x="563525" y="478465"/>
          <a:ext cx="11111020" cy="5996178"/>
        </p:xfrm>
        <a:graphic>
          <a:graphicData uri="http://schemas.openxmlformats.org/drawingml/2006/table">
            <a:tbl>
              <a:tblPr firstRow="1" firstCol="1" bandRow="1"/>
              <a:tblGrid>
                <a:gridCol w="1111102">
                  <a:extLst>
                    <a:ext uri="{9D8B030D-6E8A-4147-A177-3AD203B41FA5}">
                      <a16:colId xmlns:a16="http://schemas.microsoft.com/office/drawing/2014/main" val="2011205962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1202103865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1701400560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435580281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3645018010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2937406784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225052498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1520216361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3067214438"/>
                    </a:ext>
                  </a:extLst>
                </a:gridCol>
                <a:gridCol w="1111102">
                  <a:extLst>
                    <a:ext uri="{9D8B030D-6E8A-4147-A177-3AD203B41FA5}">
                      <a16:colId xmlns:a16="http://schemas.microsoft.com/office/drawing/2014/main" val="741199185"/>
                    </a:ext>
                  </a:extLst>
                </a:gridCol>
              </a:tblGrid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297855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Ọ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026224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Ặ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Ề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20418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Ớ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Ờ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98690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521458"/>
                  </a:ext>
                </a:extLst>
              </a:tr>
              <a:tr h="985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Â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6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Ồ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14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05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D856D0-97F6-4FBC-B3A9-A65946EE3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84727"/>
            <a:ext cx="6248400" cy="5088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91A5FE-E08B-4835-8DA3-92DA90034E86}"/>
              </a:ext>
            </a:extLst>
          </p:cNvPr>
          <p:cNvSpPr txBox="1"/>
          <p:nvPr/>
        </p:nvSpPr>
        <p:spPr>
          <a:xfrm>
            <a:off x="255181" y="114854"/>
            <a:ext cx="2434855" cy="662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KẺ BÉ MỌN Đ</a:t>
            </a:r>
            <a:r>
              <a:rPr lang="vi-VN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ỢC MẶC KHẢI N</a:t>
            </a:r>
            <a:r>
              <a:rPr lang="vi-VN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Ư</a:t>
            </a: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ỚC TRỜI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9842A-3A30-4B1B-9362-6147B90FDAED}"/>
              </a:ext>
            </a:extLst>
          </p:cNvPr>
          <p:cNvSpPr txBox="1"/>
          <p:nvPr/>
        </p:nvSpPr>
        <p:spPr>
          <a:xfrm>
            <a:off x="9501964" y="114855"/>
            <a:ext cx="2434855" cy="662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ĐÓ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ĐẸP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Ý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CHA</a:t>
            </a:r>
          </a:p>
        </p:txBody>
      </p:sp>
    </p:spTree>
    <p:extLst>
      <p:ext uri="{BB962C8B-B14F-4D97-AF65-F5344CB8AC3E}">
        <p14:creationId xmlns:p14="http://schemas.microsoft.com/office/powerpoint/2010/main" val="80164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Hạnh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phúc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Tình yêu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Tự do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4498638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Tình yêu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TRÁI TIM LÀ BIỂU TƯỢNG CỦA ĐIỀU GÌ?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tin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hiền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hậu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 khiêm nhường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Chỉ có a sai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24" y="5356380"/>
            <a:ext cx="12242773" cy="811365"/>
            <a:chOff x="-1898467" y="4717806"/>
            <a:chExt cx="10568561" cy="69544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8467" y="471780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Chỉ có a sai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TÌNH YÊU CỦA THIÊN CHÚA CHỨA ĐỰNG ĐIỀU GÌ?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Nghỉ ngơi bồi dưỡng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án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Ăn no uống say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Không có đáp án đúng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24" y="2751395"/>
            <a:ext cx="12242773" cy="811365"/>
            <a:chOff x="-1898467" y="4717806"/>
            <a:chExt cx="10568561" cy="69544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8467" y="471780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Nghỉ ngơi bồi dưỡng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YÊU NÊN THIÊN CHÚA MỜI GỌI NHỮNG NGƯỜI MANG ÁCH NẶNG NỀ ĐẾN VỚI NGƯỜI ĐỂ NHẬN ĐIỀU GÌ?</a:t>
            </a:r>
            <a:endParaRPr lang="en-US" sz="4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Ban cho sự sống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s-E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Ban</a:t>
              </a:r>
              <a:r>
                <a:rPr lang="es-E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s-E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s-E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s-E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s-E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 lên thiên đàng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 của ăn đời đời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24" y="3633904"/>
            <a:ext cx="12242773" cy="811365"/>
            <a:chOff x="-1898467" y="4717806"/>
            <a:chExt cx="10568561" cy="695443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8467" y="471780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s-ES" sz="5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Ban</a:t>
              </a:r>
              <a:r>
                <a:rPr lang="es-ES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s-ES" sz="5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s-ES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5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s-ES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S" sz="54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endParaRPr lang="es-ES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ĐỈNH CAO CỦA TÌNH YÊU THIÊN CHÚA LÀ ĐIỀU GÌ?</a:t>
            </a:r>
            <a:endParaRPr lang="en-US" sz="5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54430"/>
            <a:ext cx="6083719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cần đáp lại tình yêu của Thiên Chúa 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cất tiếng nói : “Lạy Cha là Chúa Tể trời đất, con xin ngợi khen Cha,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THÁNH MÁT-THÊU 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vì Cha đã giấu không cho bậc khôn ngoan thông thái biết mầu nhiệm Nước Trời,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9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nhưng lại mặc khải cho những người bé mọn. Vâng, lạy Cha, vì đó là điều đẹp ý Cha.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83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“Cha tôi đã giao phó mọi sự cho tôi. Và không ai biết rõ người Con, trừ Chúa Cha ;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8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cũng như không ai biết rõ Chúa Cha, trừ người Con và kẻ mà người Con muốn mặc khải cho.”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8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“Tất cả những ai đang vất vả mang gánh nặng nề, hãy đến cùng tôi, tôi sẽ cho nghỉ ngơi bồi dưỡng.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3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em hãy mang lấy ách của tôi, và hãy học với tôi, vì tôi có lòng hiền hậu và khiêm nhường.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Tâm hồn anh em sẽ được nghỉ ngơi bồi dưỡng. Vì ách tôi êm ái, và gánh tôi nhẹ </a:t>
            </a: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nhàng.”</a:t>
            </a:r>
            <a:r>
              <a:rPr lang="en-US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</a:t>
            </a:r>
            <a:r>
              <a:rPr lang="en-US" sz="6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 LỜI CHÚA</a:t>
            </a:r>
            <a:endParaRPr lang="en-US" sz="72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05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695</Words>
  <Application>Microsoft Office PowerPoint</Application>
  <PresentationFormat>Widescreen</PresentationFormat>
  <Paragraphs>221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1_Office Theme</vt:lpstr>
      <vt:lpstr>PowerPoint Presentation</vt:lpstr>
      <vt:lpstr>PowerPoint Presentation</vt:lpstr>
      <vt:lpstr>vì Cha đã giấu không cho bậc khôn ngoan thông thái biết mầu nhiệm Nước Trời,</vt:lpstr>
      <vt:lpstr>nhưng lại mặc khải cho những người bé mọn. Vâng, lạy Cha, vì đó là điều đẹp ý Cha.</vt:lpstr>
      <vt:lpstr>“Cha tôi đã giao phó mọi sự cho tôi. Và không ai biết rõ người Con, trừ Chúa Cha ; </vt:lpstr>
      <vt:lpstr>cũng như không ai biết rõ Chúa Cha, trừ người Con và kẻ mà người Con muốn mặc khải cho.”</vt:lpstr>
      <vt:lpstr>“Tất cả những ai đang vất vả mang gánh nặng nề, hãy đến cùng tôi, tôi sẽ cho nghỉ ngơi bồi dưỡng. </vt:lpstr>
      <vt:lpstr>Anh em hãy mang lấy ách của tôi, và hãy học với tôi, vì tôi có lòng hiền hậu và khiêm nhường. </vt:lpstr>
      <vt:lpstr>Tâm hồn anh em sẽ được nghỉ ngơi bồi dưỡng. Vì ách tôi êm ái, và gánh tôi nhẹ nhàng.”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9</cp:revision>
  <dcterms:created xsi:type="dcterms:W3CDTF">2020-07-04T01:40:25Z</dcterms:created>
  <dcterms:modified xsi:type="dcterms:W3CDTF">2026-07-04T07:33:37Z</dcterms:modified>
</cp:coreProperties>
</file>