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60" r:id="rId12"/>
    <p:sldId id="261" r:id="rId13"/>
    <p:sldId id="272" r:id="rId14"/>
    <p:sldId id="273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41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7282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4244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9154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3881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886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72443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966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37632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61013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84166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673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F6F5F-504B-4E25-BC0D-3512FB791460}" type="datetimeFigureOut">
              <a:rPr lang="vi-VN" smtClean="0"/>
              <a:t>25/05/2023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BE03F-87A6-484C-92DC-656CDCAFC68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554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9A9463B5-091E-4278-908D-57630E0C12E1}"/>
              </a:ext>
            </a:extLst>
          </p:cNvPr>
          <p:cNvSpPr txBox="1"/>
          <p:nvPr/>
        </p:nvSpPr>
        <p:spPr>
          <a:xfrm>
            <a:off x="1284632" y="633713"/>
            <a:ext cx="9622735" cy="507250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  <a:r>
              <a:rPr kumimoji="0" lang="en-US" sz="34400" b="1" i="0" u="none" strike="noStrike" kern="1200" cap="none" spc="0" normalizeH="0" baseline="0" noProof="0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VUI HỌC KINH THÁNH</a:t>
            </a:r>
            <a:r>
              <a:rPr kumimoji="0" lang="en-US" sz="3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✠</a:t>
            </a:r>
          </a:p>
        </p:txBody>
      </p:sp>
      <p:sp>
        <p:nvSpPr>
          <p:cNvPr id="4" name="Hình chữ nhật 3"/>
          <p:cNvSpPr/>
          <p:nvPr/>
        </p:nvSpPr>
        <p:spPr>
          <a:xfrm>
            <a:off x="0" y="5512552"/>
            <a:ext cx="12192000" cy="142346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 dirty="0">
                <a:ln w="9525">
                  <a:noFill/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CHÚA NHẬT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baseline="0" noProof="0" dirty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CHÚA</a:t>
            </a:r>
            <a:r>
              <a:rPr kumimoji="0" lang="en-US" sz="4400" b="1" i="0" u="none" strike="noStrike" kern="10" cap="none" spc="0" normalizeH="0" noProof="0" dirty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5B9BD5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THÁNH THẦN HIỆN XUỐNG</a:t>
            </a:r>
            <a:endParaRPr kumimoji="0" lang="en-US" sz="4400" b="1" i="0" u="none" strike="noStrike" kern="10" cap="none" spc="0" normalizeH="0" baseline="0" noProof="0" dirty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5B9BD5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9E55EC-B1FD-4C86-8E05-AA5C6E61F8DA}"/>
              </a:ext>
            </a:extLst>
          </p:cNvPr>
          <p:cNvSpPr txBox="1"/>
          <p:nvPr/>
        </p:nvSpPr>
        <p:spPr>
          <a:xfrm>
            <a:off x="8193984" y="4089441"/>
            <a:ext cx="3809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NGỰ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TRÊN TÔI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D3FAF6-AAC4-4566-AC54-18ECD0D69DEE}"/>
              </a:ext>
            </a:extLst>
          </p:cNvPr>
          <p:cNvSpPr txBox="1"/>
          <p:nvPr/>
        </p:nvSpPr>
        <p:spPr>
          <a:xfrm>
            <a:off x="-33959" y="4089441"/>
            <a:ext cx="4031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THẦN KHÍ CHÚA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LỜI NGUYỆN GIÁO DÂN | HỘI DÒNG MẾN THÁNH GIÁ THỦ ĐỨC">
            <a:extLst>
              <a:ext uri="{FF2B5EF4-FFF2-40B4-BE49-F238E27FC236}">
                <a16:creationId xmlns:a16="http://schemas.microsoft.com/office/drawing/2014/main" id="{14325FB8-6903-4674-BC81-89855ED2B6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49" y="1785937"/>
            <a:ext cx="4381500" cy="328612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7391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  <p:bldP spid="8" grpId="0"/>
      <p:bldP spid="8" grpId="1"/>
      <p:bldP spid="10" grpId="0"/>
      <p:bldP spid="10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AF781D7-FAD5-432B-A705-D7791292B3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523092"/>
              </p:ext>
            </p:extLst>
          </p:nvPr>
        </p:nvGraphicFramePr>
        <p:xfrm>
          <a:off x="997526" y="118754"/>
          <a:ext cx="12896600" cy="6626431"/>
        </p:xfrm>
        <a:graphic>
          <a:graphicData uri="http://schemas.openxmlformats.org/drawingml/2006/table">
            <a:tbl>
              <a:tblPr firstRow="1" firstCol="1" bandRow="1"/>
              <a:tblGrid>
                <a:gridCol w="1289660">
                  <a:extLst>
                    <a:ext uri="{9D8B030D-6E8A-4147-A177-3AD203B41FA5}">
                      <a16:colId xmlns:a16="http://schemas.microsoft.com/office/drawing/2014/main" val="2527857966"/>
                    </a:ext>
                  </a:extLst>
                </a:gridCol>
                <a:gridCol w="1289660">
                  <a:extLst>
                    <a:ext uri="{9D8B030D-6E8A-4147-A177-3AD203B41FA5}">
                      <a16:colId xmlns:a16="http://schemas.microsoft.com/office/drawing/2014/main" val="3729357581"/>
                    </a:ext>
                  </a:extLst>
                </a:gridCol>
                <a:gridCol w="1289660">
                  <a:extLst>
                    <a:ext uri="{9D8B030D-6E8A-4147-A177-3AD203B41FA5}">
                      <a16:colId xmlns:a16="http://schemas.microsoft.com/office/drawing/2014/main" val="2404826419"/>
                    </a:ext>
                  </a:extLst>
                </a:gridCol>
                <a:gridCol w="1289660">
                  <a:extLst>
                    <a:ext uri="{9D8B030D-6E8A-4147-A177-3AD203B41FA5}">
                      <a16:colId xmlns:a16="http://schemas.microsoft.com/office/drawing/2014/main" val="2737908443"/>
                    </a:ext>
                  </a:extLst>
                </a:gridCol>
                <a:gridCol w="1289660">
                  <a:extLst>
                    <a:ext uri="{9D8B030D-6E8A-4147-A177-3AD203B41FA5}">
                      <a16:colId xmlns:a16="http://schemas.microsoft.com/office/drawing/2014/main" val="665968577"/>
                    </a:ext>
                  </a:extLst>
                </a:gridCol>
                <a:gridCol w="1289660">
                  <a:extLst>
                    <a:ext uri="{9D8B030D-6E8A-4147-A177-3AD203B41FA5}">
                      <a16:colId xmlns:a16="http://schemas.microsoft.com/office/drawing/2014/main" val="1205440159"/>
                    </a:ext>
                  </a:extLst>
                </a:gridCol>
                <a:gridCol w="1289660">
                  <a:extLst>
                    <a:ext uri="{9D8B030D-6E8A-4147-A177-3AD203B41FA5}">
                      <a16:colId xmlns:a16="http://schemas.microsoft.com/office/drawing/2014/main" val="637713736"/>
                    </a:ext>
                  </a:extLst>
                </a:gridCol>
                <a:gridCol w="1289660">
                  <a:extLst>
                    <a:ext uri="{9D8B030D-6E8A-4147-A177-3AD203B41FA5}">
                      <a16:colId xmlns:a16="http://schemas.microsoft.com/office/drawing/2014/main" val="2563793570"/>
                    </a:ext>
                  </a:extLst>
                </a:gridCol>
                <a:gridCol w="1289660">
                  <a:extLst>
                    <a:ext uri="{9D8B030D-6E8A-4147-A177-3AD203B41FA5}">
                      <a16:colId xmlns:a16="http://schemas.microsoft.com/office/drawing/2014/main" val="1026491812"/>
                    </a:ext>
                  </a:extLst>
                </a:gridCol>
                <a:gridCol w="1289660">
                  <a:extLst>
                    <a:ext uri="{9D8B030D-6E8A-4147-A177-3AD203B41FA5}">
                      <a16:colId xmlns:a16="http://schemas.microsoft.com/office/drawing/2014/main" val="4046796396"/>
                    </a:ext>
                  </a:extLst>
                </a:gridCol>
              </a:tblGrid>
              <a:tr h="946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Ư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Ợ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6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7329096"/>
                  </a:ext>
                </a:extLst>
              </a:tr>
              <a:tr h="946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Ì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6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2992983"/>
                  </a:ext>
                </a:extLst>
              </a:tr>
              <a:tr h="946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Ầ</a:t>
                      </a:r>
                      <a:endParaRPr lang="en-US" sz="6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415505"/>
                  </a:ext>
                </a:extLst>
              </a:tr>
              <a:tr h="946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Ứ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6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Ấ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917596"/>
                  </a:ext>
                </a:extLst>
              </a:tr>
              <a:tr h="946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Ó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US" sz="6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Í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812098"/>
                  </a:ext>
                </a:extLst>
              </a:tr>
              <a:tr h="946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Ổ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6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Ơ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1519849"/>
                  </a:ext>
                </a:extLst>
              </a:tr>
              <a:tr h="9466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Ầ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Í</a:t>
                      </a:r>
                      <a:endParaRPr lang="en-US" sz="6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rgbClr val="FFFF00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Ữ</a:t>
                      </a:r>
                      <a:endParaRPr lang="en-US" sz="60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60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60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1266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851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73596" y="254000"/>
            <a:ext cx="10644809" cy="106479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0" cap="none" spc="0" normalizeH="0" noProof="0" dirty="0">
                <a:ln>
                  <a:noFill/>
                </a:ln>
                <a:solidFill>
                  <a:srgbClr val="00B05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ANH EM HÃY NHẬN LẤY THÁNH THẦN</a:t>
            </a:r>
            <a:endParaRPr kumimoji="0" lang="en-US" sz="4400" b="1" i="0" u="none" strike="noStrike" kern="1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AutoShape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524001" y="5539206"/>
            <a:ext cx="9143999" cy="1064795"/>
          </a:xfrm>
          <a:prstGeom prst="flowChartAlternateProcess">
            <a:avLst/>
          </a:prstGeom>
          <a:solidFill>
            <a:srgbClr val="7030A0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TRẮC</a:t>
            </a: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60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NGHIỆM</a:t>
            </a:r>
            <a:endParaRPr kumimoji="0" lang="en-US" altLang="en-US" sz="6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098" name="Picture 2" descr="Mystic Post">
            <a:extLst>
              <a:ext uri="{FF2B5EF4-FFF2-40B4-BE49-F238E27FC236}">
                <a16:creationId xmlns:a16="http://schemas.microsoft.com/office/drawing/2014/main" id="{021B15FC-67C1-4DC9-9053-B45D6C9222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38" y="1341978"/>
            <a:ext cx="6705523" cy="41740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5469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Thần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Khí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Đức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tin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Quyền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năng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ữa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lành</a:t>
              </a:r>
              <a:endParaRPr kumimoji="0" lang="vi-VN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Lòng yêu mến Thiên Chúa</a:t>
              </a:r>
              <a:endParaRPr kumimoji="0" lang="vi-VN" sz="5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36604" y="2743637"/>
            <a:ext cx="12228279" cy="812816"/>
            <a:chOff x="-1896924" y="4711697"/>
            <a:chExt cx="10556049" cy="696686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71169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A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9944" y="4722583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6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Thần Khí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61368" y="-63442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Giê-su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thổi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hơi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vào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các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môn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đệ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và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ban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cho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các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ông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điều</a:t>
            </a:r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ì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6776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Là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các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Thiên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Thần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Thánh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Chúa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Thánh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Thần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5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Chúa Cha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36604" y="4502861"/>
            <a:ext cx="12228279" cy="812820"/>
            <a:chOff x="-1896924" y="4711697"/>
            <a:chExt cx="10556049" cy="696690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71169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9944" y="4722587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6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Chúa Thánh Thần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61368" y="-63442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6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 </a:t>
            </a:r>
            <a:r>
              <a:rPr lang="en-US" sz="66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Thần</a:t>
            </a:r>
            <a:r>
              <a:rPr lang="en-US" sz="66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6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Khí</a:t>
            </a:r>
            <a:r>
              <a:rPr lang="en-US" sz="66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là</a:t>
            </a:r>
            <a:r>
              <a:rPr lang="en-US" sz="6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Đấng</a:t>
            </a:r>
            <a:r>
              <a:rPr lang="en-US" sz="6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nào</a:t>
            </a:r>
            <a:r>
              <a:rPr lang="en-US" sz="66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99875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-48986" y="0"/>
            <a:ext cx="12240986" cy="68580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8986" y="2753180"/>
            <a:ext cx="12240986" cy="800100"/>
            <a:chOff x="1104" y="1632"/>
            <a:chExt cx="5466" cy="432"/>
          </a:xfrm>
        </p:grpSpPr>
        <p:sp>
          <p:nvSpPr>
            <p:cNvPr id="7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A</a:t>
              </a:r>
            </a:p>
          </p:txBody>
        </p:sp>
        <p:sp>
          <p:nvSpPr>
            <p:cNvPr id="8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ứ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5553074" y="6262914"/>
            <a:ext cx="1085850" cy="4572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-48986" y="3648529"/>
            <a:ext cx="12240986" cy="800100"/>
            <a:chOff x="1104" y="1632"/>
            <a:chExt cx="5466" cy="432"/>
          </a:xfrm>
        </p:grpSpPr>
        <p:sp>
          <p:nvSpPr>
            <p:cNvPr id="38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B</a:t>
              </a:r>
            </a:p>
          </p:txBody>
        </p:sp>
        <p:sp>
          <p:nvSpPr>
            <p:cNvPr id="39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endParaRPr lang="en-US" sz="5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-48984" y="4505779"/>
            <a:ext cx="12240986" cy="800100"/>
            <a:chOff x="1104" y="1632"/>
            <a:chExt cx="5466" cy="432"/>
          </a:xfrm>
        </p:grpSpPr>
        <p:sp>
          <p:nvSpPr>
            <p:cNvPr id="41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432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C</a:t>
              </a:r>
            </a:p>
          </p:txBody>
        </p:sp>
        <p:sp>
          <p:nvSpPr>
            <p:cNvPr id="42" name="Rounded Rectangle 12"/>
            <p:cNvSpPr>
              <a:spLocks noChangeArrowheads="1"/>
            </p:cNvSpPr>
            <p:nvPr/>
          </p:nvSpPr>
          <p:spPr bwMode="auto">
            <a:xfrm>
              <a:off x="1584" y="1632"/>
              <a:ext cx="4986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Thứ</a:t>
              </a:r>
              <a:r>
                <a:rPr lang="en-US" sz="5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54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ba</a:t>
              </a:r>
              <a:endPara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-48965" y="5363029"/>
            <a:ext cx="12240864" cy="800100"/>
            <a:chOff x="1104" y="1632"/>
            <a:chExt cx="4783" cy="432"/>
          </a:xfrm>
        </p:grpSpPr>
        <p:sp>
          <p:nvSpPr>
            <p:cNvPr id="44" name="AutoShape 35"/>
            <p:cNvSpPr>
              <a:spLocks noChangeArrowheads="1"/>
            </p:cNvSpPr>
            <p:nvPr/>
          </p:nvSpPr>
          <p:spPr bwMode="auto">
            <a:xfrm>
              <a:off x="1104" y="1632"/>
              <a:ext cx="378" cy="432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>
                  <a:ln>
                    <a:noFill/>
                  </a:ln>
                  <a:solidFill>
                    <a:srgbClr val="00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Arial" charset="0"/>
                </a:rPr>
                <a:t>D</a:t>
              </a:r>
            </a:p>
          </p:txBody>
        </p:sp>
        <p:sp>
          <p:nvSpPr>
            <p:cNvPr id="45" name="Rounded Rectangle 12"/>
            <p:cNvSpPr>
              <a:spLocks noChangeArrowheads="1"/>
            </p:cNvSpPr>
            <p:nvPr/>
          </p:nvSpPr>
          <p:spPr bwMode="auto">
            <a:xfrm>
              <a:off x="1524" y="1632"/>
              <a:ext cx="4363" cy="432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6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Tất cả đều sai</a:t>
              </a:r>
            </a:p>
          </p:txBody>
        </p:sp>
      </p:grpSp>
      <p:grpSp>
        <p:nvGrpSpPr>
          <p:cNvPr id="9" name="Group 33"/>
          <p:cNvGrpSpPr>
            <a:grpSpLocks/>
          </p:cNvGrpSpPr>
          <p:nvPr/>
        </p:nvGrpSpPr>
        <p:grpSpPr bwMode="auto">
          <a:xfrm>
            <a:off x="-36604" y="5367565"/>
            <a:ext cx="12228279" cy="812820"/>
            <a:chOff x="-1896924" y="4711697"/>
            <a:chExt cx="10556049" cy="696690"/>
          </a:xfrm>
        </p:grpSpPr>
        <p:sp>
          <p:nvSpPr>
            <p:cNvPr id="19" name="AutoShape 46"/>
            <p:cNvSpPr>
              <a:spLocks noChangeArrowheads="1"/>
            </p:cNvSpPr>
            <p:nvPr/>
          </p:nvSpPr>
          <p:spPr bwMode="auto">
            <a:xfrm>
              <a:off x="-1896924" y="4711697"/>
              <a:ext cx="835154" cy="685800"/>
            </a:xfrm>
            <a:prstGeom prst="flowChartAlternateProcess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7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D</a:t>
              </a:r>
            </a:p>
          </p:txBody>
        </p:sp>
        <p:sp>
          <p:nvSpPr>
            <p:cNvPr id="33" name="Rounded Rectangle 12"/>
            <p:cNvSpPr>
              <a:spLocks noChangeArrowheads="1"/>
            </p:cNvSpPr>
            <p:nvPr/>
          </p:nvSpPr>
          <p:spPr bwMode="auto">
            <a:xfrm>
              <a:off x="-979944" y="4722587"/>
              <a:ext cx="9639069" cy="685800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457200" marR="0" lvl="1" indent="-257175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BR" sz="60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Tất cả đều sai</a:t>
              </a:r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C560D8AB-9919-419B-BEBB-D2009B70CB50}"/>
              </a:ext>
            </a:extLst>
          </p:cNvPr>
          <p:cNvSpPr/>
          <p:nvPr/>
        </p:nvSpPr>
        <p:spPr>
          <a:xfrm>
            <a:off x="-61368" y="-63442"/>
            <a:ext cx="12240986" cy="26787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6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 </a:t>
            </a:r>
            <a:r>
              <a:rPr lang="en-US" sz="6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</a:t>
            </a:r>
            <a:r>
              <a:rPr lang="en-US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Thánh</a:t>
            </a:r>
            <a:r>
              <a:rPr lang="en-US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Thần</a:t>
            </a:r>
            <a:r>
              <a:rPr lang="en-US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có</a:t>
            </a:r>
            <a:r>
              <a:rPr lang="en-US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quyền</a:t>
            </a:r>
            <a:r>
              <a:rPr lang="en-US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năng</a:t>
            </a:r>
            <a:r>
              <a:rPr lang="en-US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đứng</a:t>
            </a:r>
            <a:r>
              <a:rPr lang="en-US" sz="6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thứ</a:t>
            </a:r>
            <a:r>
              <a:rPr lang="en-US" sz="6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mấy</a:t>
            </a:r>
            <a:r>
              <a:rPr lang="en-US" sz="6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trong</a:t>
            </a:r>
            <a:r>
              <a:rPr lang="en-US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Ba </a:t>
            </a:r>
            <a:r>
              <a:rPr lang="en-US" sz="6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Ngôi</a:t>
            </a:r>
            <a:r>
              <a:rPr lang="en-US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Thiên</a:t>
            </a:r>
            <a:r>
              <a:rPr lang="en-US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60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</a:t>
            </a:r>
            <a:r>
              <a:rPr lang="en-US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4416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_an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36">
            <a:extLst>
              <a:ext uri="{FF2B5EF4-FFF2-40B4-BE49-F238E27FC236}">
                <a16:creationId xmlns:a16="http://schemas.microsoft.com/office/drawing/2014/main" id="{6F2D2A6E-6108-41A9-8C6E-E101CADCAC52}"/>
              </a:ext>
            </a:extLst>
          </p:cNvPr>
          <p:cNvSpPr/>
          <p:nvPr/>
        </p:nvSpPr>
        <p:spPr>
          <a:xfrm>
            <a:off x="5281199" y="5506278"/>
            <a:ext cx="1629602" cy="78645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án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Scroll: Horizontal 8">
            <a:extLst>
              <a:ext uri="{FF2B5EF4-FFF2-40B4-BE49-F238E27FC236}">
                <a16:creationId xmlns:a16="http://schemas.microsoft.com/office/drawing/2014/main" id="{1B627F0D-CAE9-4C81-8611-E0640CA0D56C}"/>
              </a:ext>
            </a:extLst>
          </p:cNvPr>
          <p:cNvSpPr/>
          <p:nvPr/>
        </p:nvSpPr>
        <p:spPr>
          <a:xfrm>
            <a:off x="137160" y="29821"/>
            <a:ext cx="12054840" cy="5304179"/>
          </a:xfrm>
          <a:prstGeom prst="horizont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97FF4B2-0892-495F-9A14-A4F4EC624076}"/>
              </a:ext>
            </a:extLst>
          </p:cNvPr>
          <p:cNvSpPr txBox="1"/>
          <p:nvPr/>
        </p:nvSpPr>
        <p:spPr>
          <a:xfrm>
            <a:off x="944880" y="913340"/>
            <a:ext cx="11109959" cy="39567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6000" b="1">
                <a:solidFill>
                  <a:srgbClr val="FF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4.</a:t>
            </a:r>
            <a:r>
              <a:rPr lang="en-US" sz="6000" b="1">
                <a:solidFill>
                  <a:schemeClr val="bg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Khi </a:t>
            </a:r>
            <a:r>
              <a:rPr lang="en-US" sz="6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tạo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dựng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con </a:t>
            </a:r>
            <a:r>
              <a:rPr lang="en-US" sz="6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người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en-US" sz="6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Thiên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đã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ban Thần Khí </a:t>
            </a:r>
            <a:r>
              <a:rPr lang="en-US" sz="6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con </a:t>
            </a:r>
            <a:r>
              <a:rPr lang="en-US" sz="6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người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nh</a:t>
            </a:r>
            <a:r>
              <a:rPr lang="vi-VN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thế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nào</a:t>
            </a:r>
            <a:r>
              <a:rPr lang="en-US" sz="6000" b="1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9" name="Scroll: Horizontal 18">
            <a:extLst>
              <a:ext uri="{FF2B5EF4-FFF2-40B4-BE49-F238E27FC236}">
                <a16:creationId xmlns:a16="http://schemas.microsoft.com/office/drawing/2014/main" id="{A8170761-FF26-417F-A22C-B54114C5CE3C}"/>
              </a:ext>
            </a:extLst>
          </p:cNvPr>
          <p:cNvSpPr/>
          <p:nvPr/>
        </p:nvSpPr>
        <p:spPr>
          <a:xfrm>
            <a:off x="80010" y="-77260"/>
            <a:ext cx="12096749" cy="6076949"/>
          </a:xfrm>
          <a:prstGeom prst="horizontalScroll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Sau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khi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lấy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đất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nặn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thành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con ng</a:t>
            </a:r>
            <a:r>
              <a:rPr lang="vi-VN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ư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ời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theo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hình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ảnh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Thiên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Ng</a:t>
            </a:r>
            <a:r>
              <a:rPr lang="vi-VN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ư</a:t>
            </a:r>
            <a:r>
              <a:rPr lang="en-US" sz="54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ời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thổi</a:t>
            </a:r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h</a:t>
            </a:r>
            <a:r>
              <a:rPr lang="vi-VN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ơ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</a:t>
            </a:r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vào</a:t>
            </a:r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lỗ</a:t>
            </a:r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mũi</a:t>
            </a:r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và</a:t>
            </a:r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ban 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cho</a:t>
            </a:r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con ng</a:t>
            </a:r>
            <a:r>
              <a:rPr lang="vi-VN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ư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ời</a:t>
            </a:r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sự</a:t>
            </a:r>
            <a:r>
              <a:rPr lang="en-US" sz="5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sống</a:t>
            </a:r>
            <a:r>
              <a:rPr lang="en-US" sz="5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3994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9" grpId="0" animBg="1"/>
      <p:bldP spid="9" grpId="1" animBg="1"/>
      <p:bldP spid="13" grpId="0"/>
      <p:bldP spid="13" grpId="1"/>
      <p:bldP spid="1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1E6FF85-6756-434B-A8E1-E10F6E46C5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6070" y="3211551"/>
            <a:ext cx="4022323" cy="32886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6" name="Thought Bubble: Cloud 5">
            <a:extLst>
              <a:ext uri="{FF2B5EF4-FFF2-40B4-BE49-F238E27FC236}">
                <a16:creationId xmlns:a16="http://schemas.microsoft.com/office/drawing/2014/main" id="{431C5340-3CA1-47F1-8EAE-0D2383149045}"/>
              </a:ext>
            </a:extLst>
          </p:cNvPr>
          <p:cNvSpPr/>
          <p:nvPr/>
        </p:nvSpPr>
        <p:spPr>
          <a:xfrm>
            <a:off x="4761571" y="278296"/>
            <a:ext cx="7430429" cy="5425274"/>
          </a:xfrm>
          <a:prstGeom prst="cloudCallout">
            <a:avLst>
              <a:gd name="adj1" fmla="val -49404"/>
              <a:gd name="adj2" fmla="val 53096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2ADFAF-9DC5-4BFB-A7AD-1DD2DCFFB09F}"/>
              </a:ext>
            </a:extLst>
          </p:cNvPr>
          <p:cNvSpPr txBox="1"/>
          <p:nvPr/>
        </p:nvSpPr>
        <p:spPr>
          <a:xfrm>
            <a:off x="5434925" y="1393284"/>
            <a:ext cx="6083719" cy="3441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07000"/>
              </a:lnSpc>
              <a:spcAft>
                <a:spcPts val="800"/>
              </a:spcAft>
            </a:pPr>
            <a:r>
              <a:rPr lang="en-US" sz="5200" b="1" noProof="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5</a:t>
            </a:r>
            <a:r>
              <a:rPr kumimoji="0" lang="en-US" sz="5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.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vi-VN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Kể một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trong</a:t>
            </a:r>
            <a:r>
              <a:rPr lang="en-US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5200" b="1" dirty="0" err="1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bảy</a:t>
            </a:r>
            <a:r>
              <a:rPr lang="vi-VN" sz="5200" b="1" dirty="0">
                <a:solidFill>
                  <a:prstClr val="white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ơn của Chúa Thánh Thần</a:t>
            </a:r>
            <a:endParaRPr kumimoji="0" lang="en-US" sz="5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EF6069-D6E0-4AA3-BC00-AEC2B19ED6CD}"/>
              </a:ext>
            </a:extLst>
          </p:cNvPr>
          <p:cNvSpPr txBox="1"/>
          <p:nvPr/>
        </p:nvSpPr>
        <p:spPr>
          <a:xfrm>
            <a:off x="780654" y="725711"/>
            <a:ext cx="28621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lgerian" panose="04020705040A02060702" pitchFamily="82" charset="0"/>
                <a:ea typeface="+mn-ea"/>
                <a:cs typeface="+mn-cs"/>
              </a:rPr>
              <a:t>THIẾU NHI YÊU CHÚA</a:t>
            </a:r>
          </a:p>
        </p:txBody>
      </p:sp>
      <p:sp>
        <p:nvSpPr>
          <p:cNvPr id="7" name="Rounded Rectangle 36">
            <a:extLst>
              <a:ext uri="{FF2B5EF4-FFF2-40B4-BE49-F238E27FC236}">
                <a16:creationId xmlns:a16="http://schemas.microsoft.com/office/drawing/2014/main" id="{C3EE00B8-DFC7-4A78-9609-C3E9C9C3AE99}"/>
              </a:ext>
            </a:extLst>
          </p:cNvPr>
          <p:cNvSpPr/>
          <p:nvPr/>
        </p:nvSpPr>
        <p:spPr>
          <a:xfrm>
            <a:off x="10303726" y="5784723"/>
            <a:ext cx="1676632" cy="77893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Đáp án</a:t>
            </a:r>
          </a:p>
        </p:txBody>
      </p:sp>
      <p:sp>
        <p:nvSpPr>
          <p:cNvPr id="3" name="Flowchart: Alternate Process 2">
            <a:extLst>
              <a:ext uri="{FF2B5EF4-FFF2-40B4-BE49-F238E27FC236}">
                <a16:creationId xmlns:a16="http://schemas.microsoft.com/office/drawing/2014/main" id="{153734BD-86DC-47AD-8455-194E9F276797}"/>
              </a:ext>
            </a:extLst>
          </p:cNvPr>
          <p:cNvSpPr/>
          <p:nvPr/>
        </p:nvSpPr>
        <p:spPr>
          <a:xfrm>
            <a:off x="5293135" y="122663"/>
            <a:ext cx="5869236" cy="6612673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 </a:t>
            </a:r>
            <a:r>
              <a:rPr lang="vi-VN" sz="3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ơ</a:t>
            </a:r>
            <a:r>
              <a:rPr lang="en-US" sz="3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 </a:t>
            </a:r>
            <a:r>
              <a:rPr lang="en-US" sz="32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</a:t>
            </a:r>
            <a:r>
              <a:rPr lang="en-US" sz="3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Thánh</a:t>
            </a:r>
            <a:r>
              <a:rPr lang="en-US" sz="3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Thần</a:t>
            </a:r>
            <a:r>
              <a:rPr lang="en-US" sz="32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</a:p>
          <a:p>
            <a:pPr marL="568325" indent="-56832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Ơn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khôn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ngoan</a:t>
            </a:r>
            <a:endParaRPr lang="en-US" sz="28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68325" indent="-56832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Ơn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hiểu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biết</a:t>
            </a:r>
            <a:endParaRPr lang="en-US" sz="28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68325" indent="-56832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Ơn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biết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lo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liệu</a:t>
            </a:r>
            <a:endParaRPr lang="en-US" sz="28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68325" indent="-56832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Ơn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sức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mạnh</a:t>
            </a:r>
            <a:endParaRPr lang="en-US" sz="28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68325" indent="-56832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Ơn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thông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minh</a:t>
            </a:r>
            <a:endParaRPr lang="en-US" sz="28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68325" indent="-56832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Ơn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đạo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đức</a:t>
            </a:r>
            <a:endParaRPr lang="en-US" sz="28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68325" indent="-56832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Ơn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kính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sợ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Thiên</a:t>
            </a:r>
            <a:r>
              <a:rPr lang="en-US" sz="2800" b="1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</a:t>
            </a:r>
            <a:endParaRPr lang="en-US" sz="2800" b="1" dirty="0">
              <a:solidFill>
                <a:srgbClr val="00B05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9047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5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/>
      <p:bldP spid="8" grpId="1"/>
      <p:bldP spid="7" grpId="0" animBg="1"/>
      <p:bldP spid="7" grpId="1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315A55-7274-42F7-AF7E-F8766496E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65208"/>
            <a:ext cx="12192000" cy="5903892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Vào chiều ngày thứ nhất trong tuần, nơi các môn đệ ở, các cửa đều đóng kín, vì các ông sợ người Do-thái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.</a:t>
            </a:r>
            <a:endParaRPr lang="en-US" sz="7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D1A515-5A14-4D60-B4DD-51DDF5EC02A1}"/>
              </a:ext>
            </a:extLst>
          </p:cNvPr>
          <p:cNvSpPr txBox="1"/>
          <p:nvPr/>
        </p:nvSpPr>
        <p:spPr>
          <a:xfrm>
            <a:off x="0" y="238526"/>
            <a:ext cx="1219200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✠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TIN MỪNG CHÚA GIÊ-SU KI-TÔ THEO THÁNH GIOAN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✠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264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Đức Giê-su đến, đứng giữa các ông và nói: “Bình an cho anh em !”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213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Nói xong, Người cho các ông xem tay và cạnh sườn. Các môn đệ vui mừng vì được thấy Chúa.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070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Người lại nói với các ông : “Bình an cho anh em ! Như Chúa Cha đã sai Thầy, thì Thầy cũng sai anh em.”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625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Nói xong, Người thổi hơi vào các ông và bảo:</a:t>
            </a:r>
            <a: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“Anh em hãy nhận lấy Thánh Thần. </a:t>
            </a:r>
            <a:endParaRPr lang="en-US" sz="7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001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Autofit/>
          </a:bodyPr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Anh em tha tội cho ai, thì người ấy được tha; anh em cầm giữ ai, thì người ấy bị cầm giữ.”</a:t>
            </a:r>
            <a:br>
              <a:rPr lang="en-US" sz="7200" b="1" dirty="0">
                <a:solidFill>
                  <a:srgbClr val="333333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</a:br>
            <a:r>
              <a:rPr lang="en-US" sz="7200" b="1" dirty="0">
                <a:solidFill>
                  <a:srgbClr val="FF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ĐÓ LÀ L</a:t>
            </a:r>
            <a:r>
              <a:rPr lang="en-US" sz="7200" b="1" dirty="0">
                <a:solidFill>
                  <a:srgbClr val="FF000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ỜI CHÚA</a:t>
            </a:r>
            <a:endParaRPr lang="en-US" sz="7200" b="1" dirty="0">
              <a:solidFill>
                <a:srgbClr val="FF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811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9">
            <a:hlinkClick r:id="rId2" action="ppaction://hlinksldjump"/>
            <a:extLst>
              <a:ext uri="{FF2B5EF4-FFF2-40B4-BE49-F238E27FC236}">
                <a16:creationId xmlns:a16="http://schemas.microsoft.com/office/drawing/2014/main" id="{0775ACDF-5498-438B-ADF4-6E4265CCC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2843" y="5860973"/>
            <a:ext cx="7326314" cy="864162"/>
          </a:xfrm>
          <a:prstGeom prst="flowChartAlternateProcess">
            <a:avLst/>
          </a:prstGeom>
          <a:solidFill>
            <a:srgbClr val="00B0F0"/>
          </a:solidFill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TÌM Ô CHỮ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B1A946-900A-4620-B2C8-D9A3A88CE824}"/>
              </a:ext>
            </a:extLst>
          </p:cNvPr>
          <p:cNvSpPr txBox="1"/>
          <p:nvPr/>
        </p:nvSpPr>
        <p:spPr>
          <a:xfrm>
            <a:off x="10124662" y="447261"/>
            <a:ext cx="1441174" cy="5953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97044F-B03E-4E2A-A6CD-B0F3D42940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25095" y="447260"/>
            <a:ext cx="6560210" cy="5237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Scroll: Vertical 4">
            <a:extLst>
              <a:ext uri="{FF2B5EF4-FFF2-40B4-BE49-F238E27FC236}">
                <a16:creationId xmlns:a16="http://schemas.microsoft.com/office/drawing/2014/main" id="{35398723-3DF0-4762-BEAA-9E541F0B4922}"/>
              </a:ext>
            </a:extLst>
          </p:cNvPr>
          <p:cNvSpPr/>
          <p:nvPr/>
        </p:nvSpPr>
        <p:spPr>
          <a:xfrm>
            <a:off x="152355" y="447259"/>
            <a:ext cx="22804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HÃY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TÌM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KIẾM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CHÚA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TR</a:t>
            </a:r>
            <a:r>
              <a:rPr kumimoji="0" lang="vi-VN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 w="22225">
                  <a:noFill/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ỚC</a:t>
            </a:r>
          </a:p>
        </p:txBody>
      </p:sp>
      <p:sp>
        <p:nvSpPr>
          <p:cNvPr id="6" name="Scroll: Vertical 5">
            <a:extLst>
              <a:ext uri="{FF2B5EF4-FFF2-40B4-BE49-F238E27FC236}">
                <a16:creationId xmlns:a16="http://schemas.microsoft.com/office/drawing/2014/main" id="{9747D647-B092-4090-B09A-A617286477FC}"/>
              </a:ext>
            </a:extLst>
          </p:cNvPr>
          <p:cNvSpPr/>
          <p:nvPr/>
        </p:nvSpPr>
        <p:spPr>
          <a:xfrm>
            <a:off x="9777555" y="447259"/>
            <a:ext cx="2262090" cy="4994001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MỌI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SỰ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NG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ỜI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SẼ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LO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CHO</a:t>
            </a:r>
          </a:p>
        </p:txBody>
      </p:sp>
    </p:spTree>
    <p:extLst>
      <p:ext uri="{BB962C8B-B14F-4D97-AF65-F5344CB8AC3E}">
        <p14:creationId xmlns:p14="http://schemas.microsoft.com/office/powerpoint/2010/main" val="3502725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3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8EB548D-A150-4C53-9091-5FD107DC5B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462224"/>
              </p:ext>
            </p:extLst>
          </p:nvPr>
        </p:nvGraphicFramePr>
        <p:xfrm>
          <a:off x="1570381" y="137823"/>
          <a:ext cx="10783960" cy="4821803"/>
        </p:xfrm>
        <a:graphic>
          <a:graphicData uri="http://schemas.openxmlformats.org/drawingml/2006/table">
            <a:tbl>
              <a:tblPr firstRow="1" firstCol="1" bandRow="1"/>
              <a:tblGrid>
                <a:gridCol w="1078396">
                  <a:extLst>
                    <a:ext uri="{9D8B030D-6E8A-4147-A177-3AD203B41FA5}">
                      <a16:colId xmlns:a16="http://schemas.microsoft.com/office/drawing/2014/main" val="1196544382"/>
                    </a:ext>
                  </a:extLst>
                </a:gridCol>
                <a:gridCol w="1078396">
                  <a:extLst>
                    <a:ext uri="{9D8B030D-6E8A-4147-A177-3AD203B41FA5}">
                      <a16:colId xmlns:a16="http://schemas.microsoft.com/office/drawing/2014/main" val="2690348841"/>
                    </a:ext>
                  </a:extLst>
                </a:gridCol>
                <a:gridCol w="1078396">
                  <a:extLst>
                    <a:ext uri="{9D8B030D-6E8A-4147-A177-3AD203B41FA5}">
                      <a16:colId xmlns:a16="http://schemas.microsoft.com/office/drawing/2014/main" val="3933606409"/>
                    </a:ext>
                  </a:extLst>
                </a:gridCol>
                <a:gridCol w="1078396">
                  <a:extLst>
                    <a:ext uri="{9D8B030D-6E8A-4147-A177-3AD203B41FA5}">
                      <a16:colId xmlns:a16="http://schemas.microsoft.com/office/drawing/2014/main" val="1437455438"/>
                    </a:ext>
                  </a:extLst>
                </a:gridCol>
                <a:gridCol w="1078396">
                  <a:extLst>
                    <a:ext uri="{9D8B030D-6E8A-4147-A177-3AD203B41FA5}">
                      <a16:colId xmlns:a16="http://schemas.microsoft.com/office/drawing/2014/main" val="302946556"/>
                    </a:ext>
                  </a:extLst>
                </a:gridCol>
                <a:gridCol w="1078396">
                  <a:extLst>
                    <a:ext uri="{9D8B030D-6E8A-4147-A177-3AD203B41FA5}">
                      <a16:colId xmlns:a16="http://schemas.microsoft.com/office/drawing/2014/main" val="2882006684"/>
                    </a:ext>
                  </a:extLst>
                </a:gridCol>
                <a:gridCol w="1078396">
                  <a:extLst>
                    <a:ext uri="{9D8B030D-6E8A-4147-A177-3AD203B41FA5}">
                      <a16:colId xmlns:a16="http://schemas.microsoft.com/office/drawing/2014/main" val="184553375"/>
                    </a:ext>
                  </a:extLst>
                </a:gridCol>
                <a:gridCol w="1078396">
                  <a:extLst>
                    <a:ext uri="{9D8B030D-6E8A-4147-A177-3AD203B41FA5}">
                      <a16:colId xmlns:a16="http://schemas.microsoft.com/office/drawing/2014/main" val="1608390863"/>
                    </a:ext>
                  </a:extLst>
                </a:gridCol>
                <a:gridCol w="1078396">
                  <a:extLst>
                    <a:ext uri="{9D8B030D-6E8A-4147-A177-3AD203B41FA5}">
                      <a16:colId xmlns:a16="http://schemas.microsoft.com/office/drawing/2014/main" val="4177249449"/>
                    </a:ext>
                  </a:extLst>
                </a:gridCol>
                <a:gridCol w="1078396">
                  <a:extLst>
                    <a:ext uri="{9D8B030D-6E8A-4147-A177-3AD203B41FA5}">
                      <a16:colId xmlns:a16="http://schemas.microsoft.com/office/drawing/2014/main" val="1093630432"/>
                    </a:ext>
                  </a:extLst>
                </a:gridCol>
              </a:tblGrid>
              <a:tr h="6888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Ư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Ợ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5885812"/>
                  </a:ext>
                </a:extLst>
              </a:tr>
              <a:tr h="6888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Ì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714783"/>
                  </a:ext>
                </a:extLst>
              </a:tr>
              <a:tr h="6888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882565"/>
                  </a:ext>
                </a:extLst>
              </a:tr>
              <a:tr h="6888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Ứ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Ấ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3365261"/>
                  </a:ext>
                </a:extLst>
              </a:tr>
              <a:tr h="6888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Ó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Í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287740"/>
                  </a:ext>
                </a:extLst>
              </a:tr>
              <a:tr h="6888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Ổ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Ơ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7030948"/>
                  </a:ext>
                </a:extLst>
              </a:tr>
              <a:tr h="6888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Ầ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Ữ</a:t>
                      </a:r>
                      <a:endParaRPr lang="en-US" sz="4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400" b="1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4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898759"/>
                  </a:ext>
                </a:extLst>
              </a:tr>
            </a:tbl>
          </a:graphicData>
        </a:graphic>
      </p:graphicFrame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4A4E883-FCB6-4A29-AED5-F00EFD997A30}"/>
              </a:ext>
            </a:extLst>
          </p:cNvPr>
          <p:cNvSpPr/>
          <p:nvPr/>
        </p:nvSpPr>
        <p:spPr>
          <a:xfrm>
            <a:off x="10761044" y="70948"/>
            <a:ext cx="1392283" cy="138688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HÀNG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DỌC</a:t>
            </a:r>
          </a:p>
        </p:txBody>
      </p:sp>
      <p:sp>
        <p:nvSpPr>
          <p:cNvPr id="19" name="Star: 10 Points 18">
            <a:extLst>
              <a:ext uri="{FF2B5EF4-FFF2-40B4-BE49-F238E27FC236}">
                <a16:creationId xmlns:a16="http://schemas.microsoft.com/office/drawing/2014/main" id="{7DDA5614-72C5-4089-8576-05FAC9405CCA}"/>
              </a:ext>
            </a:extLst>
          </p:cNvPr>
          <p:cNvSpPr/>
          <p:nvPr/>
        </p:nvSpPr>
        <p:spPr>
          <a:xfrm>
            <a:off x="339481" y="121540"/>
            <a:ext cx="621299" cy="599401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20" name="Star: 10 Points 19">
            <a:extLst>
              <a:ext uri="{FF2B5EF4-FFF2-40B4-BE49-F238E27FC236}">
                <a16:creationId xmlns:a16="http://schemas.microsoft.com/office/drawing/2014/main" id="{4377D926-FFF0-449D-8291-15C3F23C6E24}"/>
              </a:ext>
            </a:extLst>
          </p:cNvPr>
          <p:cNvSpPr/>
          <p:nvPr/>
        </p:nvSpPr>
        <p:spPr>
          <a:xfrm>
            <a:off x="333632" y="816473"/>
            <a:ext cx="621299" cy="599401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21" name="Star: 10 Points 20">
            <a:extLst>
              <a:ext uri="{FF2B5EF4-FFF2-40B4-BE49-F238E27FC236}">
                <a16:creationId xmlns:a16="http://schemas.microsoft.com/office/drawing/2014/main" id="{05ACA9F3-ECCA-4C89-9F0E-8AE8BB0F02AE}"/>
              </a:ext>
            </a:extLst>
          </p:cNvPr>
          <p:cNvSpPr/>
          <p:nvPr/>
        </p:nvSpPr>
        <p:spPr>
          <a:xfrm>
            <a:off x="339481" y="1505314"/>
            <a:ext cx="621299" cy="599401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6CA936C2-E6DD-4EEB-AE8C-6AC5FDE9CF3B}"/>
              </a:ext>
            </a:extLst>
          </p:cNvPr>
          <p:cNvSpPr/>
          <p:nvPr/>
        </p:nvSpPr>
        <p:spPr>
          <a:xfrm>
            <a:off x="328171" y="2200247"/>
            <a:ext cx="621299" cy="599401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</a:p>
        </p:txBody>
      </p:sp>
      <p:sp>
        <p:nvSpPr>
          <p:cNvPr id="23" name="Star: 10 Points 22">
            <a:extLst>
              <a:ext uri="{FF2B5EF4-FFF2-40B4-BE49-F238E27FC236}">
                <a16:creationId xmlns:a16="http://schemas.microsoft.com/office/drawing/2014/main" id="{D24EDBC7-07A1-4C4A-8613-55A57AE77FCF}"/>
              </a:ext>
            </a:extLst>
          </p:cNvPr>
          <p:cNvSpPr/>
          <p:nvPr/>
        </p:nvSpPr>
        <p:spPr>
          <a:xfrm>
            <a:off x="339481" y="2889088"/>
            <a:ext cx="621299" cy="599401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</a:t>
            </a:r>
          </a:p>
        </p:txBody>
      </p:sp>
      <p:sp>
        <p:nvSpPr>
          <p:cNvPr id="24" name="Star: 10 Points 23">
            <a:extLst>
              <a:ext uri="{FF2B5EF4-FFF2-40B4-BE49-F238E27FC236}">
                <a16:creationId xmlns:a16="http://schemas.microsoft.com/office/drawing/2014/main" id="{1B4680BC-77A9-4EAC-94ED-4C24A4CA229B}"/>
              </a:ext>
            </a:extLst>
          </p:cNvPr>
          <p:cNvSpPr/>
          <p:nvPr/>
        </p:nvSpPr>
        <p:spPr>
          <a:xfrm>
            <a:off x="339481" y="3577929"/>
            <a:ext cx="621299" cy="599401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849691D-32E7-4772-898D-8C0C4FC38191}"/>
              </a:ext>
            </a:extLst>
          </p:cNvPr>
          <p:cNvSpPr/>
          <p:nvPr/>
        </p:nvSpPr>
        <p:spPr>
          <a:xfrm>
            <a:off x="0" y="5049066"/>
            <a:ext cx="12192000" cy="1818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pt-BR" sz="4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1.	</a:t>
            </a:r>
            <a:r>
              <a:rPr lang="pt-BR" sz="4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“ANH EM THA TỘI CHO AI, THÌ NGƯỜI ẤY </a:t>
            </a:r>
            <a:r>
              <a:rPr lang="pt-BR" sz="4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</a:t>
            </a:r>
            <a:r>
              <a:rPr lang="pt-BR" sz="4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”</a:t>
            </a:r>
            <a:endParaRPr lang="vi-VN" sz="40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3" name="Star: 10 Points 62">
            <a:extLst>
              <a:ext uri="{FF2B5EF4-FFF2-40B4-BE49-F238E27FC236}">
                <a16:creationId xmlns:a16="http://schemas.microsoft.com/office/drawing/2014/main" id="{3E8A48A8-5EEF-40B6-8C5E-432849592B66}"/>
              </a:ext>
            </a:extLst>
          </p:cNvPr>
          <p:cNvSpPr/>
          <p:nvPr/>
        </p:nvSpPr>
        <p:spPr>
          <a:xfrm>
            <a:off x="339481" y="4272862"/>
            <a:ext cx="621299" cy="599401"/>
          </a:xfrm>
          <a:prstGeom prst="star10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/>
              </a:rPr>
              <a:t>7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4DA759E-B01E-47F0-A622-ED480B0EC1D1}"/>
              </a:ext>
            </a:extLst>
          </p:cNvPr>
          <p:cNvSpPr/>
          <p:nvPr/>
        </p:nvSpPr>
        <p:spPr>
          <a:xfrm>
            <a:off x="-5299" y="5044326"/>
            <a:ext cx="12192000" cy="1818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pt-BR" sz="4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	</a:t>
            </a:r>
            <a:r>
              <a:rPr lang="pt-BR" sz="4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 GIÊ-SU HIỆN RA VÀ BAN CHO CÁC MÔN ĐỆ </a:t>
            </a:r>
            <a:r>
              <a:rPr lang="pt-BR" sz="4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ĐIỀU GÌ?</a:t>
            </a:r>
            <a:endParaRPr lang="vi-VN" sz="4800" b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EB03D4D-0F57-4D3A-BFB3-F3F756612D92}"/>
              </a:ext>
            </a:extLst>
          </p:cNvPr>
          <p:cNvSpPr/>
          <p:nvPr/>
        </p:nvSpPr>
        <p:spPr>
          <a:xfrm>
            <a:off x="-5299" y="5057082"/>
            <a:ext cx="12192000" cy="1818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3.	</a:t>
            </a:r>
            <a:r>
              <a:rPr lang="vi-VN" sz="4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 GIÊ-SU ĐÃ CHO CÁC MÔN ĐỆ </a:t>
            </a:r>
            <a:r>
              <a:rPr lang="vi-VN" sz="44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XEM </a:t>
            </a:r>
            <a:r>
              <a:rPr lang="en-US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CÁI</a:t>
            </a:r>
            <a:r>
              <a:rPr lang="vi-VN" sz="4400" b="1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vi-VN" sz="4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GÌ </a:t>
            </a:r>
            <a:r>
              <a:rPr lang="vi-VN" sz="4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ĐỂ CHỨNG MINH NGƯỜI ĐANG SỐNG?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9B09DE39-C4DA-4069-8D12-FD808C2F52E2}"/>
              </a:ext>
            </a:extLst>
          </p:cNvPr>
          <p:cNvSpPr/>
          <p:nvPr/>
        </p:nvSpPr>
        <p:spPr>
          <a:xfrm>
            <a:off x="5299" y="5048749"/>
            <a:ext cx="12192000" cy="1818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4.	</a:t>
            </a:r>
            <a:r>
              <a:rPr lang="vi-VN" sz="4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CHÚA GIÊ-SU HIỆN RA </a:t>
            </a:r>
            <a:r>
              <a:rPr lang="vi-VN" sz="48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NGÀY NÀO</a:t>
            </a:r>
            <a:r>
              <a:rPr lang="vi-VN" sz="4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TRONG TUẦN?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16DC20F-09D1-494C-A4A6-488CEE6F3692}"/>
              </a:ext>
            </a:extLst>
          </p:cNvPr>
          <p:cNvSpPr/>
          <p:nvPr/>
        </p:nvSpPr>
        <p:spPr>
          <a:xfrm>
            <a:off x="5299" y="5024005"/>
            <a:ext cx="12192000" cy="1818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5.	</a:t>
            </a:r>
            <a:r>
              <a:rPr lang="vi-VN" sz="4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NƠI CÁC MÔN ĐỆ Ở TRƯỚC KHI CHÚA HIỆN RA ĐỀU Ở TRONG </a:t>
            </a:r>
            <a:r>
              <a:rPr lang="vi-VN" sz="4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TÌNH TRẠNG NÀO</a:t>
            </a:r>
            <a:r>
              <a:rPr lang="vi-VN" sz="4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792BBA50-BD32-4135-952B-6D0D32426869}"/>
              </a:ext>
            </a:extLst>
          </p:cNvPr>
          <p:cNvSpPr/>
          <p:nvPr/>
        </p:nvSpPr>
        <p:spPr>
          <a:xfrm>
            <a:off x="7047" y="5032217"/>
            <a:ext cx="12192000" cy="1818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4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6.	</a:t>
            </a:r>
            <a:r>
              <a:rPr lang="vi-VN" sz="4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SAU KHI CHÚC BÌNH AN VÀ CHO CÁC ÔNG XEM TAY, CẠNH SƯỜN, CHÚA </a:t>
            </a:r>
            <a:r>
              <a:rPr lang="vi-VN" sz="44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ĐÃ LÀM GÌ </a:t>
            </a:r>
            <a:r>
              <a:rPr lang="vi-VN" sz="44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CHO CÁC MÔN ĐỆ?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A48C07E5-D8FA-4F21-9ABA-FC5FFADC4EC1}"/>
              </a:ext>
            </a:extLst>
          </p:cNvPr>
          <p:cNvSpPr/>
          <p:nvPr/>
        </p:nvSpPr>
        <p:spPr>
          <a:xfrm>
            <a:off x="-5299" y="5027775"/>
            <a:ext cx="12192000" cy="18182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 defTabSz="457200">
              <a:defRPr/>
            </a:pPr>
            <a:r>
              <a:rPr lang="vi-VN" sz="6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7.	</a:t>
            </a:r>
            <a:r>
              <a:rPr lang="vi-VN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“ANH EM </a:t>
            </a:r>
            <a:r>
              <a:rPr lang="vi-VN" sz="6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</a:t>
            </a:r>
            <a:r>
              <a:rPr lang="vi-VN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AI, THÌ NGƯỜI ẤY BỊ </a:t>
            </a:r>
            <a:r>
              <a:rPr lang="vi-VN" sz="6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 …</a:t>
            </a:r>
            <a:r>
              <a:rPr lang="vi-VN" sz="6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4D590D-15DE-4F47-8B9C-393D348B5B29}"/>
              </a:ext>
            </a:extLst>
          </p:cNvPr>
          <p:cNvSpPr/>
          <p:nvPr/>
        </p:nvSpPr>
        <p:spPr>
          <a:xfrm>
            <a:off x="1570381" y="137822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93FF5AA-547A-4F43-82FD-01C416C47349}"/>
              </a:ext>
            </a:extLst>
          </p:cNvPr>
          <p:cNvSpPr/>
          <p:nvPr/>
        </p:nvSpPr>
        <p:spPr>
          <a:xfrm>
            <a:off x="2648810" y="137822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603F173-4A2C-4369-A364-46C4C9AF6742}"/>
              </a:ext>
            </a:extLst>
          </p:cNvPr>
          <p:cNvSpPr/>
          <p:nvPr/>
        </p:nvSpPr>
        <p:spPr>
          <a:xfrm>
            <a:off x="3727239" y="137822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A08560C-ED80-4D3A-9322-40055F860F9B}"/>
              </a:ext>
            </a:extLst>
          </p:cNvPr>
          <p:cNvSpPr/>
          <p:nvPr/>
        </p:nvSpPr>
        <p:spPr>
          <a:xfrm>
            <a:off x="4805668" y="137822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416697B-B8EF-46DE-9D0B-8F3F28140A4D}"/>
              </a:ext>
            </a:extLst>
          </p:cNvPr>
          <p:cNvSpPr/>
          <p:nvPr/>
        </p:nvSpPr>
        <p:spPr>
          <a:xfrm>
            <a:off x="5884097" y="137822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65152CD-9280-43F6-8298-400D8CF49B21}"/>
              </a:ext>
            </a:extLst>
          </p:cNvPr>
          <p:cNvSpPr/>
          <p:nvPr/>
        </p:nvSpPr>
        <p:spPr>
          <a:xfrm>
            <a:off x="6962526" y="137822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CE96D83-E20A-4382-939C-CDBD4DA2038E}"/>
              </a:ext>
            </a:extLst>
          </p:cNvPr>
          <p:cNvSpPr/>
          <p:nvPr/>
        </p:nvSpPr>
        <p:spPr>
          <a:xfrm>
            <a:off x="8040955" y="137822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EFCC212-8F87-422C-BF45-B4CF6256ABE8}"/>
              </a:ext>
            </a:extLst>
          </p:cNvPr>
          <p:cNvSpPr/>
          <p:nvPr/>
        </p:nvSpPr>
        <p:spPr>
          <a:xfrm>
            <a:off x="2648810" y="84129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865C523-2F3D-4C66-96B0-E6FC606D20AB}"/>
              </a:ext>
            </a:extLst>
          </p:cNvPr>
          <p:cNvSpPr/>
          <p:nvPr/>
        </p:nvSpPr>
        <p:spPr>
          <a:xfrm>
            <a:off x="3727239" y="84129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25D23A0-C37B-4A86-AF90-565097C6E8FA}"/>
              </a:ext>
            </a:extLst>
          </p:cNvPr>
          <p:cNvSpPr/>
          <p:nvPr/>
        </p:nvSpPr>
        <p:spPr>
          <a:xfrm>
            <a:off x="4805668" y="84129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07B21D2F-6465-4058-B461-69291D31B414}"/>
              </a:ext>
            </a:extLst>
          </p:cNvPr>
          <p:cNvSpPr/>
          <p:nvPr/>
        </p:nvSpPr>
        <p:spPr>
          <a:xfrm>
            <a:off x="5884097" y="84129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DF74E28C-341E-430D-80A4-8A375BBBC39C}"/>
              </a:ext>
            </a:extLst>
          </p:cNvPr>
          <p:cNvSpPr/>
          <p:nvPr/>
        </p:nvSpPr>
        <p:spPr>
          <a:xfrm>
            <a:off x="6962526" y="84129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9B881C6-28AB-4F52-B486-C372D9CAB6BA}"/>
              </a:ext>
            </a:extLst>
          </p:cNvPr>
          <p:cNvSpPr/>
          <p:nvPr/>
        </p:nvSpPr>
        <p:spPr>
          <a:xfrm>
            <a:off x="8040955" y="84129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A15CD10A-2878-43A7-A556-9017A0996800}"/>
              </a:ext>
            </a:extLst>
          </p:cNvPr>
          <p:cNvSpPr/>
          <p:nvPr/>
        </p:nvSpPr>
        <p:spPr>
          <a:xfrm>
            <a:off x="1570381" y="1519745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56FF0E3B-984A-4640-8067-A24AEA8011A4}"/>
              </a:ext>
            </a:extLst>
          </p:cNvPr>
          <p:cNvSpPr/>
          <p:nvPr/>
        </p:nvSpPr>
        <p:spPr>
          <a:xfrm>
            <a:off x="2648810" y="1519745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B7C83CA4-3CC3-4FE9-8066-D074DDB808CE}"/>
              </a:ext>
            </a:extLst>
          </p:cNvPr>
          <p:cNvSpPr/>
          <p:nvPr/>
        </p:nvSpPr>
        <p:spPr>
          <a:xfrm>
            <a:off x="3727239" y="1519745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E2F3BA9A-D9FB-4C50-88A0-2723F63DBAAA}"/>
              </a:ext>
            </a:extLst>
          </p:cNvPr>
          <p:cNvSpPr/>
          <p:nvPr/>
        </p:nvSpPr>
        <p:spPr>
          <a:xfrm>
            <a:off x="4805668" y="1519745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DDF4CA92-AF2E-4911-9DBF-7F4501DD7779}"/>
              </a:ext>
            </a:extLst>
          </p:cNvPr>
          <p:cNvSpPr/>
          <p:nvPr/>
        </p:nvSpPr>
        <p:spPr>
          <a:xfrm>
            <a:off x="5884097" y="1519745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C57D8D32-1890-4541-87A1-5FF6DF20D207}"/>
              </a:ext>
            </a:extLst>
          </p:cNvPr>
          <p:cNvSpPr/>
          <p:nvPr/>
        </p:nvSpPr>
        <p:spPr>
          <a:xfrm>
            <a:off x="6962526" y="1519745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1F30CF62-B2AF-4B4C-9A4A-FBF78BDAD9FD}"/>
              </a:ext>
            </a:extLst>
          </p:cNvPr>
          <p:cNvSpPr/>
          <p:nvPr/>
        </p:nvSpPr>
        <p:spPr>
          <a:xfrm>
            <a:off x="2648810" y="221963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648795C0-2FE4-4865-9E5C-4DE5E9BE0516}"/>
              </a:ext>
            </a:extLst>
          </p:cNvPr>
          <p:cNvSpPr/>
          <p:nvPr/>
        </p:nvSpPr>
        <p:spPr>
          <a:xfrm>
            <a:off x="3727239" y="221963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B4237050-6A2F-4F02-9F47-0552C77F2B9D}"/>
              </a:ext>
            </a:extLst>
          </p:cNvPr>
          <p:cNvSpPr/>
          <p:nvPr/>
        </p:nvSpPr>
        <p:spPr>
          <a:xfrm>
            <a:off x="4805668" y="221963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65A0001-67D5-4792-A09B-D3F84F76F217}"/>
              </a:ext>
            </a:extLst>
          </p:cNvPr>
          <p:cNvSpPr/>
          <p:nvPr/>
        </p:nvSpPr>
        <p:spPr>
          <a:xfrm>
            <a:off x="5884097" y="221963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8EC28D8E-A141-47E2-B00D-5640A3CCCA8F}"/>
              </a:ext>
            </a:extLst>
          </p:cNvPr>
          <p:cNvSpPr/>
          <p:nvPr/>
        </p:nvSpPr>
        <p:spPr>
          <a:xfrm>
            <a:off x="6962526" y="221963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1015F03D-FD72-4D44-994E-340DD7AA65D5}"/>
              </a:ext>
            </a:extLst>
          </p:cNvPr>
          <p:cNvSpPr/>
          <p:nvPr/>
        </p:nvSpPr>
        <p:spPr>
          <a:xfrm>
            <a:off x="8040955" y="221963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44E75EA1-855C-4AAB-A151-4DFB3EBE7A40}"/>
              </a:ext>
            </a:extLst>
          </p:cNvPr>
          <p:cNvSpPr/>
          <p:nvPr/>
        </p:nvSpPr>
        <p:spPr>
          <a:xfrm>
            <a:off x="9119384" y="221963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41138387-CB67-473F-9550-6494EB713EF3}"/>
              </a:ext>
            </a:extLst>
          </p:cNvPr>
          <p:cNvSpPr/>
          <p:nvPr/>
        </p:nvSpPr>
        <p:spPr>
          <a:xfrm>
            <a:off x="1570381" y="2882528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8D349EAA-1685-48C9-B116-1EA0EC911B12}"/>
              </a:ext>
            </a:extLst>
          </p:cNvPr>
          <p:cNvSpPr/>
          <p:nvPr/>
        </p:nvSpPr>
        <p:spPr>
          <a:xfrm>
            <a:off x="2648810" y="2882528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424A5431-464C-42CC-BB21-483FECBB979E}"/>
              </a:ext>
            </a:extLst>
          </p:cNvPr>
          <p:cNvSpPr/>
          <p:nvPr/>
        </p:nvSpPr>
        <p:spPr>
          <a:xfrm>
            <a:off x="3727239" y="2882528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B6DA5CB-C77E-43DE-8430-AB30CE8927E8}"/>
              </a:ext>
            </a:extLst>
          </p:cNvPr>
          <p:cNvSpPr/>
          <p:nvPr/>
        </p:nvSpPr>
        <p:spPr>
          <a:xfrm>
            <a:off x="4805668" y="2882528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E7974E07-AA0D-4FBB-A65B-717157018D46}"/>
              </a:ext>
            </a:extLst>
          </p:cNvPr>
          <p:cNvSpPr/>
          <p:nvPr/>
        </p:nvSpPr>
        <p:spPr>
          <a:xfrm>
            <a:off x="5884097" y="2882528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0E4903D9-3830-4E03-8FFA-A9075729B9FB}"/>
              </a:ext>
            </a:extLst>
          </p:cNvPr>
          <p:cNvSpPr/>
          <p:nvPr/>
        </p:nvSpPr>
        <p:spPr>
          <a:xfrm>
            <a:off x="6962526" y="2882528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7CE3683A-4921-4552-873E-4DAF8501785D}"/>
              </a:ext>
            </a:extLst>
          </p:cNvPr>
          <p:cNvSpPr/>
          <p:nvPr/>
        </p:nvSpPr>
        <p:spPr>
          <a:xfrm>
            <a:off x="8040955" y="2882528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F972A0F1-7D44-42A1-8B57-DA0081E7AC38}"/>
              </a:ext>
            </a:extLst>
          </p:cNvPr>
          <p:cNvSpPr/>
          <p:nvPr/>
        </p:nvSpPr>
        <p:spPr>
          <a:xfrm>
            <a:off x="1570381" y="3588543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703C397E-2B96-44A0-BDC3-1732F591748A}"/>
              </a:ext>
            </a:extLst>
          </p:cNvPr>
          <p:cNvSpPr/>
          <p:nvPr/>
        </p:nvSpPr>
        <p:spPr>
          <a:xfrm>
            <a:off x="2648810" y="3588543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6D0BA16B-961E-4122-B4C0-B7D9BE7C6155}"/>
              </a:ext>
            </a:extLst>
          </p:cNvPr>
          <p:cNvSpPr/>
          <p:nvPr/>
        </p:nvSpPr>
        <p:spPr>
          <a:xfrm>
            <a:off x="3727239" y="3588543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1A3DF03D-B8EA-4C5A-BEEE-9973B228DEF8}"/>
              </a:ext>
            </a:extLst>
          </p:cNvPr>
          <p:cNvSpPr/>
          <p:nvPr/>
        </p:nvSpPr>
        <p:spPr>
          <a:xfrm>
            <a:off x="4805668" y="3588543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61D87DF6-AC80-467C-B1BC-9A8E856E7358}"/>
              </a:ext>
            </a:extLst>
          </p:cNvPr>
          <p:cNvSpPr/>
          <p:nvPr/>
        </p:nvSpPr>
        <p:spPr>
          <a:xfrm>
            <a:off x="5884097" y="3588543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D10BC89-B344-485E-A973-E023D38D0CB8}"/>
              </a:ext>
            </a:extLst>
          </p:cNvPr>
          <p:cNvSpPr/>
          <p:nvPr/>
        </p:nvSpPr>
        <p:spPr>
          <a:xfrm>
            <a:off x="6962526" y="3588543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4A32011B-C83E-45DD-B3EF-F56A22A456E1}"/>
              </a:ext>
            </a:extLst>
          </p:cNvPr>
          <p:cNvSpPr/>
          <p:nvPr/>
        </p:nvSpPr>
        <p:spPr>
          <a:xfrm>
            <a:off x="8040955" y="3588543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80B475BE-9AD9-4818-8EB3-B291E49E5914}"/>
              </a:ext>
            </a:extLst>
          </p:cNvPr>
          <p:cNvSpPr/>
          <p:nvPr/>
        </p:nvSpPr>
        <p:spPr>
          <a:xfrm>
            <a:off x="1570381" y="425574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7B44E6A0-3A4F-45E2-BF88-E43D109499F1}"/>
              </a:ext>
            </a:extLst>
          </p:cNvPr>
          <p:cNvSpPr/>
          <p:nvPr/>
        </p:nvSpPr>
        <p:spPr>
          <a:xfrm>
            <a:off x="2648810" y="425574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6A4722A5-66F5-4983-9FD6-8A7B23A6A678}"/>
              </a:ext>
            </a:extLst>
          </p:cNvPr>
          <p:cNvSpPr/>
          <p:nvPr/>
        </p:nvSpPr>
        <p:spPr>
          <a:xfrm>
            <a:off x="3727239" y="425574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3AE843BA-C8B4-4A42-A117-E9A82EC2B5EC}"/>
              </a:ext>
            </a:extLst>
          </p:cNvPr>
          <p:cNvSpPr/>
          <p:nvPr/>
        </p:nvSpPr>
        <p:spPr>
          <a:xfrm>
            <a:off x="4805668" y="425574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897061AD-133D-4CE4-AD0A-989BFDB91B9C}"/>
              </a:ext>
            </a:extLst>
          </p:cNvPr>
          <p:cNvSpPr/>
          <p:nvPr/>
        </p:nvSpPr>
        <p:spPr>
          <a:xfrm>
            <a:off x="5884097" y="425574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CA06597A-A2B1-4136-AAF3-C0A08596A912}"/>
              </a:ext>
            </a:extLst>
          </p:cNvPr>
          <p:cNvSpPr/>
          <p:nvPr/>
        </p:nvSpPr>
        <p:spPr>
          <a:xfrm>
            <a:off x="6962526" y="4255740"/>
            <a:ext cx="1078429" cy="6998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11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2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5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1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1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3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26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3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5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1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6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6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0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6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79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2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85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8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8" fill="hold">
                      <p:stCondLst>
                        <p:cond delay="0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9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0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9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0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4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5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6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9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0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1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2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4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5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6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4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0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6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9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2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3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6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1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2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6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7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8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1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2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3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4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6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7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5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1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2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9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1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4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0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0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3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6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19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2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2" fill="hold">
                      <p:stCondLst>
                        <p:cond delay="0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3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4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5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9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0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3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4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5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6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8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9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0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1" dur="5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3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5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6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8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9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0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68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0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1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4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6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77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0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3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6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8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9" fill="hold">
                      <p:stCondLst>
                        <p:cond delay="0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5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6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7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0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1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2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3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5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06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7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8" dur="5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0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1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2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4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1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9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0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21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22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2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0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3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5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6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8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39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4" presetID="6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45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</p:childTnLst>
        </p:cTn>
      </p:par>
    </p:tnLst>
    <p:bldLst>
      <p:bldP spid="60" grpId="0" animBg="1"/>
      <p:bldP spid="60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4" grpId="0" animBg="1"/>
      <p:bldP spid="4" grpId="1" animBg="1"/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4" grpId="0" animBg="1"/>
      <p:bldP spid="74" grpId="1" animBg="1"/>
      <p:bldP spid="75" grpId="0" animBg="1"/>
      <p:bldP spid="75" grpId="1" animBg="1"/>
      <p:bldP spid="76" grpId="0" animBg="1"/>
      <p:bldP spid="76" grpId="1" animBg="1"/>
      <p:bldP spid="79" grpId="0" animBg="1"/>
      <p:bldP spid="79" grpId="1" animBg="1"/>
      <p:bldP spid="82" grpId="0" animBg="1"/>
      <p:bldP spid="82" grpId="1" animBg="1"/>
      <p:bldP spid="89" grpId="0" animBg="1"/>
      <p:bldP spid="89" grpId="1" animBg="1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  <p:bldP spid="102" grpId="0" animBg="1"/>
      <p:bldP spid="102" grpId="1" animBg="1"/>
      <p:bldP spid="103" grpId="0" animBg="1"/>
      <p:bldP spid="103" grpId="1" animBg="1"/>
      <p:bldP spid="107" grpId="0" animBg="1"/>
      <p:bldP spid="107" grpId="1" animBg="1"/>
      <p:bldP spid="108" grpId="0" animBg="1"/>
      <p:bldP spid="108" grpId="1" animBg="1"/>
      <p:bldP spid="115" grpId="0" animBg="1"/>
      <p:bldP spid="115" grpId="1" animBg="1"/>
      <p:bldP spid="116" grpId="0" animBg="1"/>
      <p:bldP spid="116" grpId="1" animBg="1"/>
      <p:bldP spid="119" grpId="0" animBg="1"/>
      <p:bldP spid="119" grpId="1" animBg="1"/>
      <p:bldP spid="120" grpId="0" animBg="1"/>
      <p:bldP spid="120" grpId="1" animBg="1"/>
      <p:bldP spid="121" grpId="0" animBg="1"/>
      <p:bldP spid="121" grpId="1" animBg="1"/>
      <p:bldP spid="128" grpId="0" animBg="1"/>
      <p:bldP spid="128" grpId="1" animBg="1"/>
      <p:bldP spid="129" grpId="0" animBg="1"/>
      <p:bldP spid="129" grpId="1" animBg="1"/>
      <p:bldP spid="130" grpId="0" animBg="1"/>
      <p:bldP spid="130" grpId="1" animBg="1"/>
      <p:bldP spid="132" grpId="0" animBg="1"/>
      <p:bldP spid="132" grpId="1" animBg="1"/>
      <p:bldP spid="138" grpId="0" animBg="1"/>
      <p:bldP spid="138" grpId="1" animBg="1"/>
      <p:bldP spid="139" grpId="0" animBg="1"/>
      <p:bldP spid="139" grpId="1" animBg="1"/>
      <p:bldP spid="140" grpId="0" animBg="1"/>
      <p:bldP spid="140" grpId="1" animBg="1"/>
      <p:bldP spid="141" grpId="0" animBg="1"/>
      <p:bldP spid="141" grpId="1" animBg="1"/>
      <p:bldP spid="142" grpId="0" animBg="1"/>
      <p:bldP spid="142" grpId="1" animBg="1"/>
      <p:bldP spid="143" grpId="0" animBg="1"/>
      <p:bldP spid="143" grpId="1" animBg="1"/>
      <p:bldP spid="144" grpId="0" animBg="1"/>
      <p:bldP spid="144" grpId="1" animBg="1"/>
      <p:bldP spid="146" grpId="0" animBg="1"/>
      <p:bldP spid="146" grpId="1" animBg="1"/>
      <p:bldP spid="147" grpId="0" animBg="1"/>
      <p:bldP spid="147" grpId="1" animBg="1"/>
      <p:bldP spid="148" grpId="0" animBg="1"/>
      <p:bldP spid="148" grpId="1" animBg="1"/>
      <p:bldP spid="149" grpId="0" animBg="1"/>
      <p:bldP spid="149" grpId="1" animBg="1"/>
      <p:bldP spid="150" grpId="0" animBg="1"/>
      <p:bldP spid="150" grpId="1" animBg="1"/>
      <p:bldP spid="151" grpId="0" animBg="1"/>
      <p:bldP spid="151" grpId="1" animBg="1"/>
      <p:bldP spid="152" grpId="0" animBg="1"/>
      <p:bldP spid="152" grpId="1" animBg="1"/>
      <p:bldP spid="153" grpId="0" animBg="1"/>
      <p:bldP spid="153" grpId="1" animBg="1"/>
      <p:bldP spid="155" grpId="0" animBg="1"/>
      <p:bldP spid="155" grpId="1" animBg="1"/>
      <p:bldP spid="156" grpId="0" animBg="1"/>
      <p:bldP spid="156" grpId="1" animBg="1"/>
      <p:bldP spid="157" grpId="0" animBg="1"/>
      <p:bldP spid="157" grpId="1" animBg="1"/>
      <p:bldP spid="158" grpId="0" animBg="1"/>
      <p:bldP spid="158" grpId="1" animBg="1"/>
      <p:bldP spid="159" grpId="0" animBg="1"/>
      <p:bldP spid="159" grpId="1" animBg="1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702</Words>
  <Application>Microsoft Office PowerPoint</Application>
  <PresentationFormat>Widescreen</PresentationFormat>
  <Paragraphs>234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Algerian</vt:lpstr>
      <vt:lpstr>Arial</vt:lpstr>
      <vt:lpstr>Calibri</vt:lpstr>
      <vt:lpstr>Calibri Light</vt:lpstr>
      <vt:lpstr>Tahoma</vt:lpstr>
      <vt:lpstr>Times New Roman</vt:lpstr>
      <vt:lpstr>Verdana</vt:lpstr>
      <vt:lpstr>Wingdings</vt:lpstr>
      <vt:lpstr>1_Office Theme</vt:lpstr>
      <vt:lpstr>PowerPoint Presentation</vt:lpstr>
      <vt:lpstr>PowerPoint Presentation</vt:lpstr>
      <vt:lpstr>Đức Giê-su đến, đứng giữa các ông và nói: “Bình an cho anh em !” </vt:lpstr>
      <vt:lpstr>Nói xong, Người cho các ông xem tay và cạnh sườn. Các môn đệ vui mừng vì được thấy Chúa. </vt:lpstr>
      <vt:lpstr>Người lại nói với các ông : “Bình an cho anh em ! Như Chúa Cha đã sai Thầy, thì Thầy cũng sai anh em.” </vt:lpstr>
      <vt:lpstr>Nói xong, Người thổi hơi vào các ông và bảo: “Anh em hãy nhận lấy Thánh Thần. </vt:lpstr>
      <vt:lpstr>Anh em tha tội cho ai, thì người ấy được tha; anh em cầm giữ ai, thì người ấy bị cầm giữ.” ĐÓ LÀ LỜI CHÚA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jacky phan</dc:creator>
  <cp:lastModifiedBy>Mr Tam Nguyen</cp:lastModifiedBy>
  <cp:revision>5</cp:revision>
  <dcterms:created xsi:type="dcterms:W3CDTF">2020-05-28T16:44:11Z</dcterms:created>
  <dcterms:modified xsi:type="dcterms:W3CDTF">2023-05-25T07:38:19Z</dcterms:modified>
</cp:coreProperties>
</file>