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87" r:id="rId4"/>
    <p:sldId id="288" r:id="rId5"/>
    <p:sldId id="289" r:id="rId6"/>
    <p:sldId id="291" r:id="rId7"/>
    <p:sldId id="290" r:id="rId8"/>
    <p:sldId id="292" r:id="rId9"/>
    <p:sldId id="293" r:id="rId10"/>
    <p:sldId id="294" r:id="rId11"/>
    <p:sldId id="301" r:id="rId12"/>
    <p:sldId id="260" r:id="rId13"/>
    <p:sldId id="261" r:id="rId14"/>
    <p:sldId id="299" r:id="rId15"/>
    <p:sldId id="298" r:id="rId16"/>
    <p:sldId id="297" r:id="rId17"/>
    <p:sldId id="29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282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424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154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388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886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244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966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763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101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416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673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6F5F-504B-4E25-BC0D-3512FB791460}" type="datetimeFigureOut">
              <a:rPr lang="vi-VN" smtClean="0"/>
              <a:t>15/05/2026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54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 NHẬT VII PHỤC SINH - NĂM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93984" y="4089441"/>
            <a:ext cx="380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 GIỮ LỜI THẦY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33959" y="4089441"/>
            <a:ext cx="4031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YÊU MẾN THẦY</a:t>
            </a: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39485" y="258077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39485" y="830737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39485" y="1417255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39485" y="1999854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39485" y="2602118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39485" y="3203974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25" name="Star: 10 Points 24">
            <a:extLst>
              <a:ext uri="{FF2B5EF4-FFF2-40B4-BE49-F238E27FC236}">
                <a16:creationId xmlns:a16="http://schemas.microsoft.com/office/drawing/2014/main" id="{CE745EF0-1C69-4533-BA71-B5A8AE7BFB88}"/>
              </a:ext>
            </a:extLst>
          </p:cNvPr>
          <p:cNvSpPr/>
          <p:nvPr/>
        </p:nvSpPr>
        <p:spPr>
          <a:xfrm>
            <a:off x="339485" y="3792159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6" name="Star: 10 Points 25">
            <a:extLst>
              <a:ext uri="{FF2B5EF4-FFF2-40B4-BE49-F238E27FC236}">
                <a16:creationId xmlns:a16="http://schemas.microsoft.com/office/drawing/2014/main" id="{ADE274C1-A624-4150-8137-CEA5D5C2D869}"/>
              </a:ext>
            </a:extLst>
          </p:cNvPr>
          <p:cNvSpPr/>
          <p:nvPr/>
        </p:nvSpPr>
        <p:spPr>
          <a:xfrm>
            <a:off x="339485" y="4411753"/>
            <a:ext cx="457200" cy="45720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1E49DF9-2AD1-47B4-AEDD-21CBCBFA0686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1.	CHÚA GIÊ-SU DẠY CÁC MÔN ĐỆ LÀM GÌ CHO MUÔN DÂN?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8B28DC8-5CAE-443B-8646-379FF982E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694531"/>
              </p:ext>
            </p:extLst>
          </p:nvPr>
        </p:nvGraphicFramePr>
        <p:xfrm>
          <a:off x="1189244" y="248138"/>
          <a:ext cx="9147450" cy="4691608"/>
        </p:xfrm>
        <a:graphic>
          <a:graphicData uri="http://schemas.openxmlformats.org/drawingml/2006/table">
            <a:tbl>
              <a:tblPr firstRow="1" firstCol="1" bandRow="1"/>
              <a:tblGrid>
                <a:gridCol w="914745">
                  <a:extLst>
                    <a:ext uri="{9D8B030D-6E8A-4147-A177-3AD203B41FA5}">
                      <a16:colId xmlns:a16="http://schemas.microsoft.com/office/drawing/2014/main" val="3604397789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4010060972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853129688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1827171393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2146027666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3579509892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3987703301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3167205970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886052613"/>
                    </a:ext>
                  </a:extLst>
                </a:gridCol>
                <a:gridCol w="914745">
                  <a:extLst>
                    <a:ext uri="{9D8B030D-6E8A-4147-A177-3AD203B41FA5}">
                      <a16:colId xmlns:a16="http://schemas.microsoft.com/office/drawing/2014/main" val="1852236043"/>
                    </a:ext>
                  </a:extLst>
                </a:gridCol>
              </a:tblGrid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É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Ử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4392149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460108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Ọ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Ú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8432986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Â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Ữ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4987282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Ê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0876158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Ậ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Ế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994906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Ô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Â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4337283"/>
                  </a:ext>
                </a:extLst>
              </a:tr>
              <a:tr h="5864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Ọ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148910"/>
                  </a:ext>
                </a:extLst>
              </a:tr>
            </a:tbl>
          </a:graphicData>
        </a:graphic>
      </p:graphicFrame>
      <p:sp>
        <p:nvSpPr>
          <p:cNvPr id="82" name="Rectangle 81">
            <a:extLst>
              <a:ext uri="{FF2B5EF4-FFF2-40B4-BE49-F238E27FC236}">
                <a16:creationId xmlns:a16="http://schemas.microsoft.com/office/drawing/2014/main" id="{0B9D4870-BC36-4C56-896B-7AB9172303B2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2.	KHI GẶP ĐỨC GIÊ-SU, CÓ MỘT SỐ MÔN ĐỆ ĐÃ CÓ THÁI ĐỘ SAI TRÁI NÀO?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0AE8FD6-C46B-4F51-9190-104EA5C131A4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3.	ĐỊA ĐIỂM CHÚA GIÊ-SU VÀ CÁC MÔN ĐỆ GẶP NHAU LÀ GÌ?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BDCBDAE-D703-400A-AADC-64F32B14BDCE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4.	“DẠY BẢO HỌ … … MỌI ĐIỀU THẦY ĐÃ TRUYỀN CHO ANH EM”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9914C52-3C06-47C0-B9FD-9330F85BE9FD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5.	MIỀN ĐẤT MÀ CÁC MÔN ĐỆ GẶP CHÚA GIÊ-SU GỌI LÀ GÌ?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3C75239-1A28-4D68-8204-8BACB0F1B6CB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6.	CHÚA GIÊ-SU HỨA Ở VỚI CHÚNG TA TỚI KHI NÀO?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05D79B3-0B93-460B-93AA-8F37270A393B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7.	“ANH EM HÃY ĐI VÀ LÀM CHO … … TRỞ THÀNH MÔN ĐỆ”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5A48509-4968-47CB-A2FF-1FEAB5B8DD33}"/>
              </a:ext>
            </a:extLst>
          </p:cNvPr>
          <p:cNvSpPr/>
          <p:nvPr/>
        </p:nvSpPr>
        <p:spPr>
          <a:xfrm>
            <a:off x="0" y="5031347"/>
            <a:ext cx="12192000" cy="181823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Arial (Body)"/>
              </a:rPr>
              <a:t>8.	“THẦY Ở CÙNG ANH EM … …”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B5C776-8A98-4697-9E82-314AF3BBEC35}"/>
              </a:ext>
            </a:extLst>
          </p:cNvPr>
          <p:cNvSpPr/>
          <p:nvPr/>
        </p:nvSpPr>
        <p:spPr>
          <a:xfrm>
            <a:off x="1189244" y="24813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E3289FE-6E8C-4016-8C98-141607952616}"/>
              </a:ext>
            </a:extLst>
          </p:cNvPr>
          <p:cNvSpPr/>
          <p:nvPr/>
        </p:nvSpPr>
        <p:spPr>
          <a:xfrm>
            <a:off x="2103120" y="24813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3090FA9-F5A9-42A3-A5DD-709090B7DD14}"/>
              </a:ext>
            </a:extLst>
          </p:cNvPr>
          <p:cNvSpPr/>
          <p:nvPr/>
        </p:nvSpPr>
        <p:spPr>
          <a:xfrm>
            <a:off x="3016996" y="24813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930B1AE-23F8-44C6-A252-8C4F23944727}"/>
              </a:ext>
            </a:extLst>
          </p:cNvPr>
          <p:cNvSpPr/>
          <p:nvPr/>
        </p:nvSpPr>
        <p:spPr>
          <a:xfrm>
            <a:off x="3930872" y="25045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48901679-AF4A-4D09-972F-FD36A0A53EAC}"/>
              </a:ext>
            </a:extLst>
          </p:cNvPr>
          <p:cNvSpPr/>
          <p:nvPr/>
        </p:nvSpPr>
        <p:spPr>
          <a:xfrm>
            <a:off x="4849093" y="24813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A9E153B-AA74-4634-855F-A2BC9C6FBA9B}"/>
              </a:ext>
            </a:extLst>
          </p:cNvPr>
          <p:cNvSpPr/>
          <p:nvPr/>
        </p:nvSpPr>
        <p:spPr>
          <a:xfrm>
            <a:off x="5762969" y="250613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CE099CC-5BD2-462C-952E-DE2DE8EDE9B5}"/>
              </a:ext>
            </a:extLst>
          </p:cNvPr>
          <p:cNvSpPr/>
          <p:nvPr/>
        </p:nvSpPr>
        <p:spPr>
          <a:xfrm>
            <a:off x="6681190" y="25045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3DAA4AA-841E-44F6-B515-D02F3BC6C2D8}"/>
              </a:ext>
            </a:extLst>
          </p:cNvPr>
          <p:cNvSpPr/>
          <p:nvPr/>
        </p:nvSpPr>
        <p:spPr>
          <a:xfrm>
            <a:off x="3021341" y="83233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961ADE2-5ED7-4CB5-89B4-C8C8D6A2BD5D}"/>
              </a:ext>
            </a:extLst>
          </p:cNvPr>
          <p:cNvSpPr/>
          <p:nvPr/>
        </p:nvSpPr>
        <p:spPr>
          <a:xfrm>
            <a:off x="3935217" y="832336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F4EF57DE-488D-4C5B-848D-AE57C8E7238C}"/>
              </a:ext>
            </a:extLst>
          </p:cNvPr>
          <p:cNvSpPr/>
          <p:nvPr/>
        </p:nvSpPr>
        <p:spPr>
          <a:xfrm>
            <a:off x="4849093" y="832336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62F0C916-F933-4486-807E-86A1A9EC993A}"/>
              </a:ext>
            </a:extLst>
          </p:cNvPr>
          <p:cNvSpPr/>
          <p:nvPr/>
        </p:nvSpPr>
        <p:spPr>
          <a:xfrm>
            <a:off x="5762969" y="834656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67083A78-C290-4920-93E0-962DE18A6719}"/>
              </a:ext>
            </a:extLst>
          </p:cNvPr>
          <p:cNvSpPr/>
          <p:nvPr/>
        </p:nvSpPr>
        <p:spPr>
          <a:xfrm>
            <a:off x="6681190" y="832336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0E4F7DD-75C1-485C-84F5-787B45AF3EFA}"/>
              </a:ext>
            </a:extLst>
          </p:cNvPr>
          <p:cNvSpPr/>
          <p:nvPr/>
        </p:nvSpPr>
        <p:spPr>
          <a:xfrm>
            <a:off x="7595066" y="834812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3A5446E-FFA2-413A-BD7C-340141895F14}"/>
              </a:ext>
            </a:extLst>
          </p:cNvPr>
          <p:cNvSpPr/>
          <p:nvPr/>
        </p:nvSpPr>
        <p:spPr>
          <a:xfrm>
            <a:off x="8513287" y="834656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0F1C51D1-B1C9-4037-B13D-B26A4566AA52}"/>
              </a:ext>
            </a:extLst>
          </p:cNvPr>
          <p:cNvSpPr/>
          <p:nvPr/>
        </p:nvSpPr>
        <p:spPr>
          <a:xfrm>
            <a:off x="9420646" y="835831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C0BF2D91-8B97-473E-B253-0C183074FF6E}"/>
              </a:ext>
            </a:extLst>
          </p:cNvPr>
          <p:cNvSpPr/>
          <p:nvPr/>
        </p:nvSpPr>
        <p:spPr>
          <a:xfrm>
            <a:off x="3015032" y="1427700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86917C1F-51FA-4605-84AF-773DE8FCEBBC}"/>
              </a:ext>
            </a:extLst>
          </p:cNvPr>
          <p:cNvSpPr/>
          <p:nvPr/>
        </p:nvSpPr>
        <p:spPr>
          <a:xfrm>
            <a:off x="3928908" y="142769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A922626-8A9F-4293-9CF4-2BB75ED36064}"/>
              </a:ext>
            </a:extLst>
          </p:cNvPr>
          <p:cNvSpPr/>
          <p:nvPr/>
        </p:nvSpPr>
        <p:spPr>
          <a:xfrm>
            <a:off x="4842784" y="142769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1141E583-12DA-45CE-8658-089D0C0E8E83}"/>
              </a:ext>
            </a:extLst>
          </p:cNvPr>
          <p:cNvSpPr/>
          <p:nvPr/>
        </p:nvSpPr>
        <p:spPr>
          <a:xfrm>
            <a:off x="5756660" y="143001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A97AB31-8E77-4FCA-974F-7320AC19F824}"/>
              </a:ext>
            </a:extLst>
          </p:cNvPr>
          <p:cNvSpPr/>
          <p:nvPr/>
        </p:nvSpPr>
        <p:spPr>
          <a:xfrm>
            <a:off x="6674881" y="142769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0DFEBE41-6287-415B-9EA5-8351268D3F6A}"/>
              </a:ext>
            </a:extLst>
          </p:cNvPr>
          <p:cNvSpPr/>
          <p:nvPr/>
        </p:nvSpPr>
        <p:spPr>
          <a:xfrm>
            <a:off x="7588757" y="1430175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653ABD4E-AE67-406B-B4C8-996758327B6E}"/>
              </a:ext>
            </a:extLst>
          </p:cNvPr>
          <p:cNvSpPr/>
          <p:nvPr/>
        </p:nvSpPr>
        <p:spPr>
          <a:xfrm>
            <a:off x="8506978" y="143001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3095D0F2-DFDD-4176-B63D-567FF47F85CE}"/>
              </a:ext>
            </a:extLst>
          </p:cNvPr>
          <p:cNvSpPr/>
          <p:nvPr/>
        </p:nvSpPr>
        <p:spPr>
          <a:xfrm>
            <a:off x="1184899" y="200427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8F0141D9-A0CE-44ED-84A6-E9110A33C418}"/>
              </a:ext>
            </a:extLst>
          </p:cNvPr>
          <p:cNvSpPr/>
          <p:nvPr/>
        </p:nvSpPr>
        <p:spPr>
          <a:xfrm>
            <a:off x="2098775" y="200427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CB43ACC-4A32-4A5C-BA40-61B3E8653A66}"/>
              </a:ext>
            </a:extLst>
          </p:cNvPr>
          <p:cNvSpPr/>
          <p:nvPr/>
        </p:nvSpPr>
        <p:spPr>
          <a:xfrm>
            <a:off x="3012651" y="200427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7C065962-DDC2-403A-93A7-95AFB4981E6C}"/>
              </a:ext>
            </a:extLst>
          </p:cNvPr>
          <p:cNvSpPr/>
          <p:nvPr/>
        </p:nvSpPr>
        <p:spPr>
          <a:xfrm>
            <a:off x="3926527" y="200659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DA5E0F98-975F-4A7B-923F-5E527972DCC8}"/>
              </a:ext>
            </a:extLst>
          </p:cNvPr>
          <p:cNvSpPr/>
          <p:nvPr/>
        </p:nvSpPr>
        <p:spPr>
          <a:xfrm>
            <a:off x="4844748" y="200427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E1872319-2C79-40B8-B8FF-D211639356C7}"/>
              </a:ext>
            </a:extLst>
          </p:cNvPr>
          <p:cNvSpPr/>
          <p:nvPr/>
        </p:nvSpPr>
        <p:spPr>
          <a:xfrm>
            <a:off x="5758624" y="2006754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C86DAB25-B922-40D2-9D3B-F9FD398C19BA}"/>
              </a:ext>
            </a:extLst>
          </p:cNvPr>
          <p:cNvSpPr/>
          <p:nvPr/>
        </p:nvSpPr>
        <p:spPr>
          <a:xfrm>
            <a:off x="6676845" y="200659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AC912D1D-06E2-4DB7-BC44-9ED4978A6FC4}"/>
              </a:ext>
            </a:extLst>
          </p:cNvPr>
          <p:cNvSpPr/>
          <p:nvPr/>
        </p:nvSpPr>
        <p:spPr>
          <a:xfrm>
            <a:off x="2096811" y="2600459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E7F8AC8D-F3C0-4DE7-A59C-F9AA1E2C2879}"/>
              </a:ext>
            </a:extLst>
          </p:cNvPr>
          <p:cNvSpPr/>
          <p:nvPr/>
        </p:nvSpPr>
        <p:spPr>
          <a:xfrm>
            <a:off x="3010687" y="260045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E86B580-6D92-4C9A-B214-533E62528197}"/>
              </a:ext>
            </a:extLst>
          </p:cNvPr>
          <p:cNvSpPr/>
          <p:nvPr/>
        </p:nvSpPr>
        <p:spPr>
          <a:xfrm>
            <a:off x="3924563" y="260045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A0F5A492-048C-44E9-B954-F0E28453DE26}"/>
              </a:ext>
            </a:extLst>
          </p:cNvPr>
          <p:cNvSpPr/>
          <p:nvPr/>
        </p:nvSpPr>
        <p:spPr>
          <a:xfrm>
            <a:off x="4838439" y="260277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882623BB-F7F1-4EBF-A619-869C75B37330}"/>
              </a:ext>
            </a:extLst>
          </p:cNvPr>
          <p:cNvSpPr/>
          <p:nvPr/>
        </p:nvSpPr>
        <p:spPr>
          <a:xfrm>
            <a:off x="5756660" y="260045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5F6A2AFF-C6C7-4446-A8BE-76E7C68CBF75}"/>
              </a:ext>
            </a:extLst>
          </p:cNvPr>
          <p:cNvSpPr/>
          <p:nvPr/>
        </p:nvSpPr>
        <p:spPr>
          <a:xfrm>
            <a:off x="6670536" y="2602934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A6DA5364-F5E5-48B3-9E49-2C68CD8076AB}"/>
              </a:ext>
            </a:extLst>
          </p:cNvPr>
          <p:cNvSpPr/>
          <p:nvPr/>
        </p:nvSpPr>
        <p:spPr>
          <a:xfrm>
            <a:off x="3924563" y="3177821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A5FD3FC-13BE-45FC-A49F-D3D2ADE7B404}"/>
              </a:ext>
            </a:extLst>
          </p:cNvPr>
          <p:cNvSpPr/>
          <p:nvPr/>
        </p:nvSpPr>
        <p:spPr>
          <a:xfrm>
            <a:off x="4838439" y="3177820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6631A47-84AA-4E19-A790-49F4B0EB163F}"/>
              </a:ext>
            </a:extLst>
          </p:cNvPr>
          <p:cNvSpPr/>
          <p:nvPr/>
        </p:nvSpPr>
        <p:spPr>
          <a:xfrm>
            <a:off x="5752315" y="3177820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EEC8C6A8-1707-4AEA-A5A9-2DEEC7B255F9}"/>
              </a:ext>
            </a:extLst>
          </p:cNvPr>
          <p:cNvSpPr/>
          <p:nvPr/>
        </p:nvSpPr>
        <p:spPr>
          <a:xfrm>
            <a:off x="6666191" y="3180140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E012D13-DDE5-4B43-B54A-7FB12C432E45}"/>
              </a:ext>
            </a:extLst>
          </p:cNvPr>
          <p:cNvSpPr/>
          <p:nvPr/>
        </p:nvSpPr>
        <p:spPr>
          <a:xfrm>
            <a:off x="7584412" y="3177820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6872537-F9C6-4336-8539-0194BEA1AA09}"/>
              </a:ext>
            </a:extLst>
          </p:cNvPr>
          <p:cNvSpPr/>
          <p:nvPr/>
        </p:nvSpPr>
        <p:spPr>
          <a:xfrm>
            <a:off x="8498288" y="3180296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068E2D8B-963E-4969-9C49-5330E96E76A6}"/>
              </a:ext>
            </a:extLst>
          </p:cNvPr>
          <p:cNvSpPr/>
          <p:nvPr/>
        </p:nvSpPr>
        <p:spPr>
          <a:xfrm>
            <a:off x="2101156" y="375778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67B6B8FD-29EA-4C4F-A171-55A547AB168E}"/>
              </a:ext>
            </a:extLst>
          </p:cNvPr>
          <p:cNvSpPr/>
          <p:nvPr/>
        </p:nvSpPr>
        <p:spPr>
          <a:xfrm>
            <a:off x="3015032" y="375778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9D44294-6256-4F97-9F23-36472D42FD4A}"/>
              </a:ext>
            </a:extLst>
          </p:cNvPr>
          <p:cNvSpPr/>
          <p:nvPr/>
        </p:nvSpPr>
        <p:spPr>
          <a:xfrm>
            <a:off x="3928908" y="375778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335006D7-C203-4636-80DC-35E9267168A7}"/>
              </a:ext>
            </a:extLst>
          </p:cNvPr>
          <p:cNvSpPr/>
          <p:nvPr/>
        </p:nvSpPr>
        <p:spPr>
          <a:xfrm>
            <a:off x="4842784" y="376010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F2DE1E52-CECC-46A9-9DFA-F34C1B7E1090}"/>
              </a:ext>
            </a:extLst>
          </p:cNvPr>
          <p:cNvSpPr/>
          <p:nvPr/>
        </p:nvSpPr>
        <p:spPr>
          <a:xfrm>
            <a:off x="5761005" y="375778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7B2B78A5-27EC-4FCF-914C-5752F9B0004B}"/>
              </a:ext>
            </a:extLst>
          </p:cNvPr>
          <p:cNvSpPr/>
          <p:nvPr/>
        </p:nvSpPr>
        <p:spPr>
          <a:xfrm>
            <a:off x="6674881" y="3760263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6CA14787-3C98-498C-8B3E-BEAB58A32EA2}"/>
              </a:ext>
            </a:extLst>
          </p:cNvPr>
          <p:cNvSpPr/>
          <p:nvPr/>
        </p:nvSpPr>
        <p:spPr>
          <a:xfrm>
            <a:off x="7593102" y="3760107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5A27F2A2-6864-426D-95B3-94C67A5BE82E}"/>
              </a:ext>
            </a:extLst>
          </p:cNvPr>
          <p:cNvSpPr/>
          <p:nvPr/>
        </p:nvSpPr>
        <p:spPr>
          <a:xfrm>
            <a:off x="1189244" y="4352313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6D12F53D-8025-47DD-9995-0FEBEE9C5477}"/>
              </a:ext>
            </a:extLst>
          </p:cNvPr>
          <p:cNvSpPr/>
          <p:nvPr/>
        </p:nvSpPr>
        <p:spPr>
          <a:xfrm>
            <a:off x="2103120" y="4352312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9C2E8214-EEDE-4F6F-A05E-25D811E0EE12}"/>
              </a:ext>
            </a:extLst>
          </p:cNvPr>
          <p:cNvSpPr/>
          <p:nvPr/>
        </p:nvSpPr>
        <p:spPr>
          <a:xfrm>
            <a:off x="3016996" y="4352312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26F1B667-BA3C-4EBD-A6E3-0209A56DA940}"/>
              </a:ext>
            </a:extLst>
          </p:cNvPr>
          <p:cNvSpPr/>
          <p:nvPr/>
        </p:nvSpPr>
        <p:spPr>
          <a:xfrm>
            <a:off x="3930872" y="4354632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2D934833-0ECB-4263-B3BA-59361D8D389F}"/>
              </a:ext>
            </a:extLst>
          </p:cNvPr>
          <p:cNvSpPr/>
          <p:nvPr/>
        </p:nvSpPr>
        <p:spPr>
          <a:xfrm>
            <a:off x="4849093" y="4352312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DC61CF91-760C-4AD9-8BF3-26A500E2B94D}"/>
              </a:ext>
            </a:extLst>
          </p:cNvPr>
          <p:cNvSpPr/>
          <p:nvPr/>
        </p:nvSpPr>
        <p:spPr>
          <a:xfrm>
            <a:off x="5762969" y="4354788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3B6E0770-AE72-4002-8412-C4B36F082056}"/>
              </a:ext>
            </a:extLst>
          </p:cNvPr>
          <p:cNvSpPr/>
          <p:nvPr/>
        </p:nvSpPr>
        <p:spPr>
          <a:xfrm>
            <a:off x="6681190" y="4354632"/>
            <a:ext cx="913876" cy="5825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5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1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1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1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1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8" dur="1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1" dur="1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4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1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0" dur="1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1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6" dur="1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1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8" dur="1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4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7" dur="1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0" dur="1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3" dur="1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6" dur="1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9" dur="1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5" dur="1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8" dur="1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1" dur="1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4" dur="1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7" dur="1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0" dur="1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3" dur="1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2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1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1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1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1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1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1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1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1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2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6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1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6" dur="1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9"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2"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5" dur="1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8" dur="1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1" dur="1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1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6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0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1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6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2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5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6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8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1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3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0" dur="1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3" dur="1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6" dur="1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9" dur="1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2" dur="1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5" dur="1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8" dur="1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6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4" fill="hold">
                      <p:stCondLst>
                        <p:cond delay="0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9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5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8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9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0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4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5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8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9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7" dur="1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0" dur="1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3" dur="1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6" dur="1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9" dur="1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2" dur="1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5" dur="1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79" grpId="0" animBg="1"/>
      <p:bldP spid="79" grpId="1" animBg="1"/>
      <p:bldP spid="82" grpId="0" animBg="1"/>
      <p:bldP spid="82" grpId="1" animBg="1"/>
      <p:bldP spid="89" grpId="0" animBg="1"/>
      <p:bldP spid="89" grpId="1" animBg="1"/>
      <p:bldP spid="95" grpId="0" animBg="1"/>
      <p:bldP spid="95" grpId="1" animBg="1"/>
      <p:bldP spid="96" grpId="0" animBg="1"/>
      <p:bldP spid="96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4" grpId="0" animBg="1"/>
      <p:bldP spid="4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DBB2D17-DB75-4082-AAF9-65D6CFC22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760027"/>
              </p:ext>
            </p:extLst>
          </p:nvPr>
        </p:nvGraphicFramePr>
        <p:xfrm>
          <a:off x="720090" y="248138"/>
          <a:ext cx="10824210" cy="6392696"/>
        </p:xfrm>
        <a:graphic>
          <a:graphicData uri="http://schemas.openxmlformats.org/drawingml/2006/table">
            <a:tbl>
              <a:tblPr firstRow="1" firstCol="1" bandRow="1"/>
              <a:tblGrid>
                <a:gridCol w="1082421">
                  <a:extLst>
                    <a:ext uri="{9D8B030D-6E8A-4147-A177-3AD203B41FA5}">
                      <a16:colId xmlns:a16="http://schemas.microsoft.com/office/drawing/2014/main" val="3604397789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4010060972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853129688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1827171393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2146027666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3579509892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3987703301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3167205970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886052613"/>
                    </a:ext>
                  </a:extLst>
                </a:gridCol>
                <a:gridCol w="1082421">
                  <a:extLst>
                    <a:ext uri="{9D8B030D-6E8A-4147-A177-3AD203B41FA5}">
                      <a16:colId xmlns:a16="http://schemas.microsoft.com/office/drawing/2014/main" val="1852236043"/>
                    </a:ext>
                  </a:extLst>
                </a:gridCol>
              </a:tblGrid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É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Ử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4392149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460108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Ú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8432986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Â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Ữ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4987282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Ê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0876158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Ả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Ế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6994906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Ô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Â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4337283"/>
                  </a:ext>
                </a:extLst>
              </a:tr>
              <a:tr h="799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Ọ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148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941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8105" y="1591056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Ra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rao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giảng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Tin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Mừng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Làm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phép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lạ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chữa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bệnh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 theo hầu hạ 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gười 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Yêu thương nhau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2751576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Ra đi rao giảng Tin Mừng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Trước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về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trời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GIê-su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truyền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cho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môn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đệ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gì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5400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Môn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đệ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Tông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đồ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 cha, các thầy, các dì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 Ki-tô hữu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5357616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 Ki-tô hữu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người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có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trách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nhiệm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rao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giảng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Tin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Mừng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569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</a:t>
              </a: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ư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ời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Nam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</a:t>
              </a: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ư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ời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Do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Thái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Dân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tộc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Ít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-ra-el</a:t>
              </a:r>
              <a:endPara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Tất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cả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người</a:t>
              </a:r>
              <a:endPara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5346186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Tất cả mọi người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Đối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tượng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được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đón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nhận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Tin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Mừng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ai?</a:t>
            </a:r>
          </a:p>
        </p:txBody>
      </p:sp>
    </p:spTree>
    <p:extLst>
      <p:ext uri="{BB962C8B-B14F-4D97-AF65-F5344CB8AC3E}">
        <p14:creationId xmlns:p14="http://schemas.microsoft.com/office/powerpoint/2010/main" val="279104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tới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Nam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rao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giảng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Chịu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t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ử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đạo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Cầu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nguyện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cho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việc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rao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giảng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endPara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 Ki-tô hữu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4500366"/>
            <a:ext cx="12240986" cy="818492"/>
            <a:chOff x="-1896924" y="4711697"/>
            <a:chExt cx="10567018" cy="70155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5" y="4727449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Cầu nguyện cho việc rao giảng 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Thánh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Tê-rê-sa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Hài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Đồng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Giê-su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đã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rao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giảng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Tin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Mừng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bằng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cách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nào</a:t>
            </a:r>
            <a:r>
              <a:rPr lang="en-US" sz="5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7846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761571" y="278296"/>
            <a:ext cx="7430429" cy="5425274"/>
          </a:xfrm>
          <a:prstGeom prst="cloudCallout">
            <a:avLst>
              <a:gd name="adj1" fmla="val -49404"/>
              <a:gd name="adj2" fmla="val 53096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327627" y="1154430"/>
            <a:ext cx="6083719" cy="3441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5200" b="1" noProof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nhi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có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thể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làm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gì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để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góp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phần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rao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giảng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Tin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Mừng</a:t>
            </a:r>
            <a:endParaRPr kumimoji="0" lang="en-US" sz="5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4108"/>
            <a:ext cx="12192000" cy="5903892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Khi ấy, mười một môn đệ đi tới miền Ga-li-lê, đến ngọn núi Đức Giê-su đã truyền cho các ông đến. </a:t>
            </a:r>
            <a:endParaRPr lang="en-US" sz="7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0"/>
            <a:ext cx="12192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 KẾT THÚC TIN MỪNG CHÚA GIÊ-SU KI-TÔ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THEO THÁNH MÁT-THÊU✠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Khi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thấy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ông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bái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lạy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nhưng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có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mấy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ông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lại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hoài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nghi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023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Đức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Giê-su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đến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gần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nói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với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ông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: “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Thầy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trao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toàn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quyền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trên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trời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dưới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đất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52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anh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làm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muôn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dân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trở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thành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môn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đệ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979246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làm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phép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rửa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họ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nhân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danh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Cha,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Con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Thánh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Thần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1275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dạy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bảo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họ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tuân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giữ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điều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Thầy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truyền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anh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</a:t>
            </a:r>
            <a:r>
              <a:rPr lang="en-US" sz="7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189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0125E-CDB9-472B-9F71-44C067C9B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/>
          <a:lstStyle/>
          <a:p>
            <a:pPr marL="0" indent="0" algn="just">
              <a:lnSpc>
                <a:spcPct val="100000"/>
              </a:lnSpc>
              <a:buNone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đây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Thầy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ở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cùng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anh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ngày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đến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tận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.”</a:t>
            </a:r>
          </a:p>
          <a:p>
            <a:pPr marL="0" indent="0" algn="ctr">
              <a:lnSpc>
                <a:spcPct val="100000"/>
              </a:lnSpc>
              <a:buNone/>
            </a:pPr>
            <a:b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ĐÓ LÀ LỜI CHÚA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64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691</Words>
  <Application>Microsoft Office PowerPoint</Application>
  <PresentationFormat>Widescreen</PresentationFormat>
  <Paragraphs>257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Algerian</vt:lpstr>
      <vt:lpstr>Arial</vt:lpstr>
      <vt:lpstr>Arial (Body)</vt:lpstr>
      <vt:lpstr>Calibri</vt:lpstr>
      <vt:lpstr>Calibri Light</vt:lpstr>
      <vt:lpstr>Tahoma</vt:lpstr>
      <vt:lpstr>Times New Roman</vt:lpstr>
      <vt:lpstr>Verdana</vt:lpstr>
      <vt:lpstr>1_Office Theme</vt:lpstr>
      <vt:lpstr>PowerPoint Presentation</vt:lpstr>
      <vt:lpstr>PowerPoint Presentation</vt:lpstr>
      <vt:lpstr>Khi thấy Người, các ông bái lạy, nhưng có mấy ông lại hoài nghi.</vt:lpstr>
      <vt:lpstr>Đức Giê-su đến gần, nói với các ông : “Thầy đã được trao toàn quyền trên trời dưới đất.</vt:lpstr>
      <vt:lpstr>Vậy anh em hãy đi và làm cho muôn dân trở thành môn đệ,</vt:lpstr>
      <vt:lpstr>làm phép rửa cho họ nhân danh Chúa Cha, Chúa Con và Chúa Thánh Thần,</vt:lpstr>
      <vt:lpstr>dạy bảo họ tuân giữ mọi điều Thầy đã truyền cho anh em.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4</cp:revision>
  <dcterms:created xsi:type="dcterms:W3CDTF">2020-05-22T13:54:49Z</dcterms:created>
  <dcterms:modified xsi:type="dcterms:W3CDTF">2026-05-15T15:00:21Z</dcterms:modified>
</cp:coreProperties>
</file>