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373" r:id="rId4"/>
    <p:sldId id="374" r:id="rId5"/>
    <p:sldId id="375" r:id="rId6"/>
    <p:sldId id="376" r:id="rId7"/>
    <p:sldId id="378" r:id="rId8"/>
    <p:sldId id="381" r:id="rId9"/>
    <p:sldId id="379" r:id="rId10"/>
    <p:sldId id="380" r:id="rId11"/>
    <p:sldId id="394" r:id="rId12"/>
    <p:sldId id="395" r:id="rId13"/>
    <p:sldId id="392" r:id="rId14"/>
    <p:sldId id="293" r:id="rId15"/>
    <p:sldId id="294" r:id="rId16"/>
    <p:sldId id="393" r:id="rId17"/>
    <p:sldId id="396" r:id="rId18"/>
    <p:sldId id="260" r:id="rId19"/>
    <p:sldId id="308" r:id="rId20"/>
    <p:sldId id="386" r:id="rId21"/>
    <p:sldId id="387" r:id="rId22"/>
    <p:sldId id="388" r:id="rId23"/>
    <p:sldId id="391" r:id="rId24"/>
    <p:sldId id="296" r:id="rId2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HỌC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KINH THÁNH 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CHÚA NHẬT </a:t>
            </a:r>
            <a:r>
              <a:rPr lang="en-US" sz="4400" b="1" kern="1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II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PHỤC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SINH -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VUI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BÌNH 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“Đặt ngón tay vào đây, và hãy nhìn xem tay Thầy. Đưa tay ra mà đặt vào cạnh sườn Thầy. Đừng cứng lòng nữa, nhưng hãy tin.”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99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4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Ông Tô-ma thưa Người : “Lạy Chúa của con, lạy Thiên Chúa của con !” Đức Giê-su bảo : “Vì đã thấy Thầy, nên anh tin. Phúc thay những người không thấy mà tin !”</a:t>
            </a:r>
            <a:endParaRPr lang="en-US" sz="64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0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Đức Giê-su đã làm nhiều dấu lạ khác nữa trước mặt các môn đệ ; nhưng những dấu lạ đó không được ghi chép trong sách này.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41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6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Còn những điều đã được chép ở đây là để anh em tin rằng Đức Giê-su là Đấng Ki-tô, Con Thiên Chúa, và để nhờ tin mà được sự sống nhờ danh Người.</a:t>
            </a:r>
            <a:r>
              <a:rPr lang="en-US" sz="66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vi-VN" sz="5400" b="1" i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 LÀ LỜI CHÚA</a:t>
            </a:r>
            <a:endParaRPr lang="en-US" sz="54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940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1" y="35412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21" y="729846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95349" y="1379486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047949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21" y="2668362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1" y="3350523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4" name="Star: 10 Points 3">
            <a:extLst>
              <a:ext uri="{FF2B5EF4-FFF2-40B4-BE49-F238E27FC236}">
                <a16:creationId xmlns:a16="http://schemas.microsoft.com/office/drawing/2014/main" id="{7A1FBFD6-3BA0-4CD9-9C85-496259AA56E6}"/>
              </a:ext>
            </a:extLst>
          </p:cNvPr>
          <p:cNvSpPr/>
          <p:nvPr/>
        </p:nvSpPr>
        <p:spPr>
          <a:xfrm>
            <a:off x="358521" y="3997960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E7D70FE-F199-4AE7-A23E-E17CA9DD67CA}"/>
              </a:ext>
            </a:extLst>
          </p:cNvPr>
          <p:cNvSpPr/>
          <p:nvPr/>
        </p:nvSpPr>
        <p:spPr>
          <a:xfrm>
            <a:off x="-14740" y="5281743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“ANH EM THA TỘI CHO AI, THÌ NGƯỜI ẤY ĐƯỢC THA;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ANH EM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 …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THÌ NGƯỜI ẤY BỊ CẦM GIỮ.”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004964"/>
              </p:ext>
            </p:extLst>
          </p:nvPr>
        </p:nvGraphicFramePr>
        <p:xfrm>
          <a:off x="1232790" y="67933"/>
          <a:ext cx="8665812" cy="5160808"/>
        </p:xfrm>
        <a:graphic>
          <a:graphicData uri="http://schemas.openxmlformats.org/drawingml/2006/table">
            <a:tbl>
              <a:tblPr firstRow="1" firstCol="1" bandRow="1"/>
              <a:tblGrid>
                <a:gridCol w="787278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787278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787278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787278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788100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61117"/>
                  </a:ext>
                </a:extLst>
              </a:tr>
              <a:tr h="645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371697"/>
                  </a:ext>
                </a:extLst>
              </a:tr>
            </a:tbl>
          </a:graphicData>
        </a:graphic>
      </p:graphicFrame>
      <p:sp>
        <p:nvSpPr>
          <p:cNvPr id="71" name="Star: 10 Points 70">
            <a:extLst>
              <a:ext uri="{FF2B5EF4-FFF2-40B4-BE49-F238E27FC236}">
                <a16:creationId xmlns:a16="http://schemas.microsoft.com/office/drawing/2014/main" id="{418F8B84-BF3F-4140-A3CC-64FADCBF8D79}"/>
              </a:ext>
            </a:extLst>
          </p:cNvPr>
          <p:cNvSpPr/>
          <p:nvPr/>
        </p:nvSpPr>
        <p:spPr>
          <a:xfrm>
            <a:off x="348875" y="4659645"/>
            <a:ext cx="565404" cy="53792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DC08E9-ABBB-486F-8270-F14348C57482}"/>
              </a:ext>
            </a:extLst>
          </p:cNvPr>
          <p:cNvSpPr/>
          <p:nvPr/>
        </p:nvSpPr>
        <p:spPr>
          <a:xfrm>
            <a:off x="2017776" y="68949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61BA69E-248B-42E1-8807-247009293077}"/>
              </a:ext>
            </a:extLst>
          </p:cNvPr>
          <p:cNvSpPr/>
          <p:nvPr/>
        </p:nvSpPr>
        <p:spPr>
          <a:xfrm>
            <a:off x="2805613" y="68949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436E458-4A68-4140-900F-F57766A77617}"/>
              </a:ext>
            </a:extLst>
          </p:cNvPr>
          <p:cNvSpPr/>
          <p:nvPr/>
        </p:nvSpPr>
        <p:spPr>
          <a:xfrm>
            <a:off x="3596427" y="6646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E5C2DC3-CDAE-4B65-B280-49C7EB09D360}"/>
              </a:ext>
            </a:extLst>
          </p:cNvPr>
          <p:cNvSpPr/>
          <p:nvPr/>
        </p:nvSpPr>
        <p:spPr>
          <a:xfrm>
            <a:off x="4384264" y="6646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EB64DF2-F0C6-4D01-9E70-B2706F3C892B}"/>
              </a:ext>
            </a:extLst>
          </p:cNvPr>
          <p:cNvSpPr/>
          <p:nvPr/>
        </p:nvSpPr>
        <p:spPr>
          <a:xfrm>
            <a:off x="5167797" y="68949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3784A0B-91C3-4068-856D-4A2643BAEE0C}"/>
              </a:ext>
            </a:extLst>
          </p:cNvPr>
          <p:cNvSpPr/>
          <p:nvPr/>
        </p:nvSpPr>
        <p:spPr>
          <a:xfrm>
            <a:off x="5955634" y="68949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06C95D2-FF42-4103-B47B-5E22C8A4E40E}"/>
              </a:ext>
            </a:extLst>
          </p:cNvPr>
          <p:cNvSpPr/>
          <p:nvPr/>
        </p:nvSpPr>
        <p:spPr>
          <a:xfrm>
            <a:off x="6746448" y="67876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2C7BE2E-2321-49BA-AE93-BC563EB7A78A}"/>
              </a:ext>
            </a:extLst>
          </p:cNvPr>
          <p:cNvSpPr/>
          <p:nvPr/>
        </p:nvSpPr>
        <p:spPr>
          <a:xfrm>
            <a:off x="7534285" y="67876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D51CB6B-D125-4C52-B182-E9F522474200}"/>
              </a:ext>
            </a:extLst>
          </p:cNvPr>
          <p:cNvSpPr/>
          <p:nvPr/>
        </p:nvSpPr>
        <p:spPr>
          <a:xfrm>
            <a:off x="1230861" y="72020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C838286-A7EC-4192-9261-0270D02933C4}"/>
              </a:ext>
            </a:extLst>
          </p:cNvPr>
          <p:cNvSpPr/>
          <p:nvPr/>
        </p:nvSpPr>
        <p:spPr>
          <a:xfrm>
            <a:off x="2018698" y="72020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FBC9387-3746-456E-ADD7-56D19BEE6A8B}"/>
              </a:ext>
            </a:extLst>
          </p:cNvPr>
          <p:cNvSpPr/>
          <p:nvPr/>
        </p:nvSpPr>
        <p:spPr>
          <a:xfrm>
            <a:off x="2809512" y="717713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59CF3A4-E85D-4D06-8064-D9DE521F560C}"/>
              </a:ext>
            </a:extLst>
          </p:cNvPr>
          <p:cNvSpPr/>
          <p:nvPr/>
        </p:nvSpPr>
        <p:spPr>
          <a:xfrm>
            <a:off x="3597349" y="717713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E7C7A53-A27B-47A9-9466-466E129E86AE}"/>
              </a:ext>
            </a:extLst>
          </p:cNvPr>
          <p:cNvSpPr/>
          <p:nvPr/>
        </p:nvSpPr>
        <p:spPr>
          <a:xfrm>
            <a:off x="4380882" y="72020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F5E500A-9E01-4122-9AED-9C2EBD2AD07A}"/>
              </a:ext>
            </a:extLst>
          </p:cNvPr>
          <p:cNvSpPr/>
          <p:nvPr/>
        </p:nvSpPr>
        <p:spPr>
          <a:xfrm>
            <a:off x="5168719" y="72020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2AFFB4C-EE6A-4A56-AF40-4E1273B82E93}"/>
              </a:ext>
            </a:extLst>
          </p:cNvPr>
          <p:cNvSpPr/>
          <p:nvPr/>
        </p:nvSpPr>
        <p:spPr>
          <a:xfrm>
            <a:off x="5959533" y="71912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18A205A-11B9-4F00-A6AC-16514C28BC13}"/>
              </a:ext>
            </a:extLst>
          </p:cNvPr>
          <p:cNvSpPr/>
          <p:nvPr/>
        </p:nvSpPr>
        <p:spPr>
          <a:xfrm>
            <a:off x="6747370" y="71912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83A8A5C-7953-42DD-B01E-8DB305FAA0D5}"/>
              </a:ext>
            </a:extLst>
          </p:cNvPr>
          <p:cNvSpPr/>
          <p:nvPr/>
        </p:nvSpPr>
        <p:spPr>
          <a:xfrm>
            <a:off x="7541430" y="72036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4C5D564-4AD8-4F4A-9226-C43B3B9670FF}"/>
              </a:ext>
            </a:extLst>
          </p:cNvPr>
          <p:cNvSpPr/>
          <p:nvPr/>
        </p:nvSpPr>
        <p:spPr>
          <a:xfrm>
            <a:off x="8332244" y="71929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914DC02-1312-45F9-B680-6BF277709414}"/>
              </a:ext>
            </a:extLst>
          </p:cNvPr>
          <p:cNvSpPr/>
          <p:nvPr/>
        </p:nvSpPr>
        <p:spPr>
          <a:xfrm>
            <a:off x="9120081" y="71929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91289DE-44EE-4C58-8968-70775ABA3DCA}"/>
              </a:ext>
            </a:extLst>
          </p:cNvPr>
          <p:cNvSpPr/>
          <p:nvPr/>
        </p:nvSpPr>
        <p:spPr>
          <a:xfrm>
            <a:off x="2799534" y="136074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E8B9E79-D93E-4409-A57F-3CAC54AB4B75}"/>
              </a:ext>
            </a:extLst>
          </p:cNvPr>
          <p:cNvSpPr/>
          <p:nvPr/>
        </p:nvSpPr>
        <p:spPr>
          <a:xfrm>
            <a:off x="3590348" y="135826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5D1AE29-2D1F-47A5-9BEC-B1EE71CF52FA}"/>
              </a:ext>
            </a:extLst>
          </p:cNvPr>
          <p:cNvSpPr/>
          <p:nvPr/>
        </p:nvSpPr>
        <p:spPr>
          <a:xfrm>
            <a:off x="4378185" y="135826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50B7B1C-3E81-4861-9E72-6884D16C7DE8}"/>
              </a:ext>
            </a:extLst>
          </p:cNvPr>
          <p:cNvSpPr/>
          <p:nvPr/>
        </p:nvSpPr>
        <p:spPr>
          <a:xfrm>
            <a:off x="5161718" y="136074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80494BF-60E5-428C-A03E-FC8AF76DA732}"/>
              </a:ext>
            </a:extLst>
          </p:cNvPr>
          <p:cNvSpPr/>
          <p:nvPr/>
        </p:nvSpPr>
        <p:spPr>
          <a:xfrm>
            <a:off x="5949555" y="136074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EBC1439E-4C10-41C4-87B6-522FB747802C}"/>
              </a:ext>
            </a:extLst>
          </p:cNvPr>
          <p:cNvSpPr/>
          <p:nvPr/>
        </p:nvSpPr>
        <p:spPr>
          <a:xfrm>
            <a:off x="6740369" y="1359675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BC72FA6-9124-4F97-B1C1-496087B14ECD}"/>
              </a:ext>
            </a:extLst>
          </p:cNvPr>
          <p:cNvSpPr/>
          <p:nvPr/>
        </p:nvSpPr>
        <p:spPr>
          <a:xfrm>
            <a:off x="7528206" y="1359675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32355A3-3807-4C87-96EE-74D71FFE37B7}"/>
              </a:ext>
            </a:extLst>
          </p:cNvPr>
          <p:cNvSpPr/>
          <p:nvPr/>
        </p:nvSpPr>
        <p:spPr>
          <a:xfrm>
            <a:off x="2801009" y="201030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131AA24-E834-4F10-A4CC-CBA44F4B9A25}"/>
              </a:ext>
            </a:extLst>
          </p:cNvPr>
          <p:cNvSpPr/>
          <p:nvPr/>
        </p:nvSpPr>
        <p:spPr>
          <a:xfrm>
            <a:off x="3591823" y="2007812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48B7F1D-9A2D-4A48-AC35-00CF89DD09A8}"/>
              </a:ext>
            </a:extLst>
          </p:cNvPr>
          <p:cNvSpPr/>
          <p:nvPr/>
        </p:nvSpPr>
        <p:spPr>
          <a:xfrm>
            <a:off x="4379660" y="2007812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15786AE-B801-4FBC-AF75-60A7446B722E}"/>
              </a:ext>
            </a:extLst>
          </p:cNvPr>
          <p:cNvSpPr/>
          <p:nvPr/>
        </p:nvSpPr>
        <p:spPr>
          <a:xfrm>
            <a:off x="5163193" y="201030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B0C19903-64BC-498F-9E16-807A912D3137}"/>
              </a:ext>
            </a:extLst>
          </p:cNvPr>
          <p:cNvSpPr/>
          <p:nvPr/>
        </p:nvSpPr>
        <p:spPr>
          <a:xfrm>
            <a:off x="5951030" y="201030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61D9B99-4BC5-4CC9-B508-4A4760C22FEB}"/>
              </a:ext>
            </a:extLst>
          </p:cNvPr>
          <p:cNvSpPr/>
          <p:nvPr/>
        </p:nvSpPr>
        <p:spPr>
          <a:xfrm>
            <a:off x="6741844" y="200922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1095B39-E80D-4D6E-B02D-1FE1D9C5024D}"/>
              </a:ext>
            </a:extLst>
          </p:cNvPr>
          <p:cNvSpPr/>
          <p:nvPr/>
        </p:nvSpPr>
        <p:spPr>
          <a:xfrm>
            <a:off x="7529681" y="200922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C00F187-542E-4BDA-8B15-0D130D2EDDAB}"/>
              </a:ext>
            </a:extLst>
          </p:cNvPr>
          <p:cNvSpPr/>
          <p:nvPr/>
        </p:nvSpPr>
        <p:spPr>
          <a:xfrm>
            <a:off x="2802111" y="264565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74215E9D-C4B6-42B5-A7A9-79D93EBB9E94}"/>
              </a:ext>
            </a:extLst>
          </p:cNvPr>
          <p:cNvSpPr/>
          <p:nvPr/>
        </p:nvSpPr>
        <p:spPr>
          <a:xfrm>
            <a:off x="3589948" y="264565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A7283405-82A1-4B14-A1A1-0CA630E0DD9F}"/>
              </a:ext>
            </a:extLst>
          </p:cNvPr>
          <p:cNvSpPr/>
          <p:nvPr/>
        </p:nvSpPr>
        <p:spPr>
          <a:xfrm>
            <a:off x="4373481" y="264813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113A7BB-7F85-41C2-BD86-54186D2C3E97}"/>
              </a:ext>
            </a:extLst>
          </p:cNvPr>
          <p:cNvSpPr/>
          <p:nvPr/>
        </p:nvSpPr>
        <p:spPr>
          <a:xfrm>
            <a:off x="5161318" y="264813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5E81CF34-4B83-47CD-85A9-53D7F34BF93C}"/>
              </a:ext>
            </a:extLst>
          </p:cNvPr>
          <p:cNvSpPr/>
          <p:nvPr/>
        </p:nvSpPr>
        <p:spPr>
          <a:xfrm>
            <a:off x="5952132" y="2647065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EB3C809D-1857-4148-A764-EADA52E1BBE1}"/>
              </a:ext>
            </a:extLst>
          </p:cNvPr>
          <p:cNvSpPr/>
          <p:nvPr/>
        </p:nvSpPr>
        <p:spPr>
          <a:xfrm>
            <a:off x="6739969" y="2647065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204A259E-F2FA-4374-BCF8-61D82554925D}"/>
              </a:ext>
            </a:extLst>
          </p:cNvPr>
          <p:cNvSpPr/>
          <p:nvPr/>
        </p:nvSpPr>
        <p:spPr>
          <a:xfrm>
            <a:off x="7534029" y="264830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1DBD464-117A-48FC-9406-2287AA770824}"/>
              </a:ext>
            </a:extLst>
          </p:cNvPr>
          <p:cNvSpPr/>
          <p:nvPr/>
        </p:nvSpPr>
        <p:spPr>
          <a:xfrm>
            <a:off x="8324843" y="264723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15841D4-84CE-4B0F-8101-CE0779B01FBE}"/>
              </a:ext>
            </a:extLst>
          </p:cNvPr>
          <p:cNvSpPr/>
          <p:nvPr/>
        </p:nvSpPr>
        <p:spPr>
          <a:xfrm>
            <a:off x="9112680" y="264723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2F761D4-E9CA-414C-9502-53837066BA49}"/>
              </a:ext>
            </a:extLst>
          </p:cNvPr>
          <p:cNvSpPr/>
          <p:nvPr/>
        </p:nvSpPr>
        <p:spPr>
          <a:xfrm>
            <a:off x="2020176" y="329621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281CDB9-0E14-4209-B5B7-A956414B0D97}"/>
              </a:ext>
            </a:extLst>
          </p:cNvPr>
          <p:cNvSpPr/>
          <p:nvPr/>
        </p:nvSpPr>
        <p:spPr>
          <a:xfrm>
            <a:off x="2810990" y="3293722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84C5DFEA-A4DA-4620-8F2C-6819FEB6441B}"/>
              </a:ext>
            </a:extLst>
          </p:cNvPr>
          <p:cNvSpPr/>
          <p:nvPr/>
        </p:nvSpPr>
        <p:spPr>
          <a:xfrm>
            <a:off x="3598827" y="3293722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AE3C99DA-A49E-4B06-BD62-90CF7730851D}"/>
              </a:ext>
            </a:extLst>
          </p:cNvPr>
          <p:cNvSpPr/>
          <p:nvPr/>
        </p:nvSpPr>
        <p:spPr>
          <a:xfrm>
            <a:off x="4382360" y="329621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176DA6C2-6C11-4F82-807C-95293591F513}"/>
              </a:ext>
            </a:extLst>
          </p:cNvPr>
          <p:cNvSpPr/>
          <p:nvPr/>
        </p:nvSpPr>
        <p:spPr>
          <a:xfrm>
            <a:off x="5170197" y="329621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6306E2-9016-44FF-9E3E-DEC9B4D3F406}"/>
              </a:ext>
            </a:extLst>
          </p:cNvPr>
          <p:cNvSpPr/>
          <p:nvPr/>
        </p:nvSpPr>
        <p:spPr>
          <a:xfrm>
            <a:off x="5961011" y="329513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38A1911-6968-4F32-9A0C-E4E902653A23}"/>
              </a:ext>
            </a:extLst>
          </p:cNvPr>
          <p:cNvSpPr/>
          <p:nvPr/>
        </p:nvSpPr>
        <p:spPr>
          <a:xfrm>
            <a:off x="6748848" y="329513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9E330B5-F0EA-4187-817D-09025EDF74B8}"/>
              </a:ext>
            </a:extLst>
          </p:cNvPr>
          <p:cNvSpPr/>
          <p:nvPr/>
        </p:nvSpPr>
        <p:spPr>
          <a:xfrm>
            <a:off x="7542908" y="3296376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07B9E8C-8B76-4C6D-A1F5-A75F23F73022}"/>
              </a:ext>
            </a:extLst>
          </p:cNvPr>
          <p:cNvSpPr/>
          <p:nvPr/>
        </p:nvSpPr>
        <p:spPr>
          <a:xfrm>
            <a:off x="8333722" y="3295303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1F6C7143-5E4B-4865-AAB9-C50EA93A4062}"/>
              </a:ext>
            </a:extLst>
          </p:cNvPr>
          <p:cNvSpPr/>
          <p:nvPr/>
        </p:nvSpPr>
        <p:spPr>
          <a:xfrm>
            <a:off x="2802891" y="393688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7ED6129-66C9-4441-B7E7-17A17ED3F4EF}"/>
              </a:ext>
            </a:extLst>
          </p:cNvPr>
          <p:cNvSpPr/>
          <p:nvPr/>
        </p:nvSpPr>
        <p:spPr>
          <a:xfrm>
            <a:off x="3593705" y="394596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973BE9A3-9D17-4C4C-93C7-4A0CCE946500}"/>
              </a:ext>
            </a:extLst>
          </p:cNvPr>
          <p:cNvSpPr/>
          <p:nvPr/>
        </p:nvSpPr>
        <p:spPr>
          <a:xfrm>
            <a:off x="4381542" y="394596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70B45036-DC52-4809-BB32-24C2D2C9DB45}"/>
              </a:ext>
            </a:extLst>
          </p:cNvPr>
          <p:cNvSpPr/>
          <p:nvPr/>
        </p:nvSpPr>
        <p:spPr>
          <a:xfrm>
            <a:off x="5165075" y="393688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2DAC6140-5313-4B20-959B-3D481C3E4183}"/>
              </a:ext>
            </a:extLst>
          </p:cNvPr>
          <p:cNvSpPr/>
          <p:nvPr/>
        </p:nvSpPr>
        <p:spPr>
          <a:xfrm>
            <a:off x="5952912" y="393688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795E593D-1F4F-40AF-9F62-95527BF8D807}"/>
              </a:ext>
            </a:extLst>
          </p:cNvPr>
          <p:cNvSpPr/>
          <p:nvPr/>
        </p:nvSpPr>
        <p:spPr>
          <a:xfrm>
            <a:off x="6743726" y="393580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4ADF0086-6C71-40A8-8AC6-A91B6118AEBA}"/>
              </a:ext>
            </a:extLst>
          </p:cNvPr>
          <p:cNvSpPr/>
          <p:nvPr/>
        </p:nvSpPr>
        <p:spPr>
          <a:xfrm>
            <a:off x="7531563" y="3935808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D0F80771-1B69-46CA-B5F0-F3F16A98C5A5}"/>
              </a:ext>
            </a:extLst>
          </p:cNvPr>
          <p:cNvSpPr/>
          <p:nvPr/>
        </p:nvSpPr>
        <p:spPr>
          <a:xfrm>
            <a:off x="8325623" y="3937047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4207C743-7B3B-4A2F-8657-0FE5809295B1}"/>
              </a:ext>
            </a:extLst>
          </p:cNvPr>
          <p:cNvSpPr/>
          <p:nvPr/>
        </p:nvSpPr>
        <p:spPr>
          <a:xfrm>
            <a:off x="9116437" y="393597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5BC6535-C8A2-4FBC-9706-EC80D89080B5}"/>
              </a:ext>
            </a:extLst>
          </p:cNvPr>
          <p:cNvSpPr/>
          <p:nvPr/>
        </p:nvSpPr>
        <p:spPr>
          <a:xfrm>
            <a:off x="2804370" y="458643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6E7BEEFF-937B-4F06-9EBF-2931AFA74796}"/>
              </a:ext>
            </a:extLst>
          </p:cNvPr>
          <p:cNvSpPr/>
          <p:nvPr/>
        </p:nvSpPr>
        <p:spPr>
          <a:xfrm>
            <a:off x="3595184" y="4583946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B9FFCDD-66D8-4E8E-97C9-233028FF26A9}"/>
              </a:ext>
            </a:extLst>
          </p:cNvPr>
          <p:cNvSpPr/>
          <p:nvPr/>
        </p:nvSpPr>
        <p:spPr>
          <a:xfrm>
            <a:off x="4373212" y="458536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9F09EFB5-0614-4C77-936E-456784C55E31}"/>
              </a:ext>
            </a:extLst>
          </p:cNvPr>
          <p:cNvSpPr/>
          <p:nvPr/>
        </p:nvSpPr>
        <p:spPr>
          <a:xfrm>
            <a:off x="5166554" y="458643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6DD83C2D-FAE5-4312-9761-A6AD90158CA4}"/>
              </a:ext>
            </a:extLst>
          </p:cNvPr>
          <p:cNvSpPr/>
          <p:nvPr/>
        </p:nvSpPr>
        <p:spPr>
          <a:xfrm>
            <a:off x="5954391" y="4586434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44503E61-7EE3-4FFA-9097-F5CB2D73D062}"/>
              </a:ext>
            </a:extLst>
          </p:cNvPr>
          <p:cNvSpPr/>
          <p:nvPr/>
        </p:nvSpPr>
        <p:spPr>
          <a:xfrm>
            <a:off x="6745205" y="458536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C08AD0A6-C898-4137-A345-858F3F4E3E06}"/>
              </a:ext>
            </a:extLst>
          </p:cNvPr>
          <p:cNvSpPr/>
          <p:nvPr/>
        </p:nvSpPr>
        <p:spPr>
          <a:xfrm>
            <a:off x="7533042" y="4585361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75B9A15-CF7B-4393-9A96-424FB0EACB4C}"/>
              </a:ext>
            </a:extLst>
          </p:cNvPr>
          <p:cNvSpPr/>
          <p:nvPr/>
        </p:nvSpPr>
        <p:spPr>
          <a:xfrm>
            <a:off x="8327102" y="4586600"/>
            <a:ext cx="786384" cy="63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A0BEDD8B-14E3-4913-A0A0-BF8A97B87559}"/>
              </a:ext>
            </a:extLst>
          </p:cNvPr>
          <p:cNvSpPr/>
          <p:nvPr/>
        </p:nvSpPr>
        <p:spPr>
          <a:xfrm>
            <a:off x="10338" y="5283666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CHÚA GIÊ-SU PHỤC SINH HIỆN ĐẾN RỒI TRAO BAN CHO CÁC MÔN ĐỆ BÌNH AN VÀ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GÌ NỮA ?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544985EF-1D61-45D0-B6C7-A8570233845E}"/>
              </a:ext>
            </a:extLst>
          </p:cNvPr>
          <p:cNvSpPr/>
          <p:nvPr/>
        </p:nvSpPr>
        <p:spPr>
          <a:xfrm>
            <a:off x="10338" y="5283637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ÔNG TÔ-MA ĐÃ NÓI ÔNG SẼ KHÔNG TIN NẾU KHÔNG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ĐƯỢC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VỚI LỖ ĐINH CỦA CHÚA GIÊ-SU ?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ABAFAF23-79F2-4130-A81E-A5F253A57B7A}"/>
              </a:ext>
            </a:extLst>
          </p:cNvPr>
          <p:cNvSpPr/>
          <p:nvPr/>
        </p:nvSpPr>
        <p:spPr>
          <a:xfrm>
            <a:off x="-5093" y="5295369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GIÊ-SU ĐÃ LÀM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NHIỀU CÁI GÌ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NỮA TRƯỚC MẶT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 MÔN ĐỆ, NHƯNG KHÔNG ĐƯỢC GHI CHÉP LẠI ?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60797D8-14CF-4044-B52B-708969362D68}"/>
              </a:ext>
            </a:extLst>
          </p:cNvPr>
          <p:cNvSpPr/>
          <p:nvPr/>
        </p:nvSpPr>
        <p:spPr>
          <a:xfrm>
            <a:off x="-14740" y="5282126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KHI CHÚA GIÊ-SU PHỤC SINH HIỆN ĐẾN VỚI CÁC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MÔN ĐỆ, CÁC CỬA PHÒNG NƠI HỌ ĐANG Ở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THẾ NÀO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342C5E93-F97B-4F21-9ABC-96AEB13652D1}"/>
              </a:ext>
            </a:extLst>
          </p:cNvPr>
          <p:cNvSpPr/>
          <p:nvPr/>
        </p:nvSpPr>
        <p:spPr>
          <a:xfrm>
            <a:off x="-31858" y="5291055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CHÚA GIÊ-SU PHỤC SINH ĐÃ HIỆN ĐẾN VỚI CÁC</a:t>
            </a:r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MÔN ĐỆ VÀO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CHIỀU NGÀY NÀO</a:t>
            </a: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TRONG TUẦN ?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B87F3D60-2A6A-4AB2-A712-BC45AD5FBE2E}"/>
              </a:ext>
            </a:extLst>
          </p:cNvPr>
          <p:cNvSpPr/>
          <p:nvPr/>
        </p:nvSpPr>
        <p:spPr>
          <a:xfrm>
            <a:off x="-18057" y="5316468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ĐOÀN 12 TÔNG ĐỒ CỦA CHÚA GIÊ-SU</a:t>
            </a:r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CÒN ĐƯỢC GỌI </a:t>
            </a:r>
            <a:r>
              <a:rPr lang="vi-VN" sz="4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GÌ ?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2A8BA47-F363-453F-8300-4FF64495BAE8}"/>
              </a:ext>
            </a:extLst>
          </p:cNvPr>
          <p:cNvSpPr/>
          <p:nvPr/>
        </p:nvSpPr>
        <p:spPr>
          <a:xfrm>
            <a:off x="-11575" y="5300367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CÁC MÔN ĐỆ KHÁC ĐÃ KHOE VỚI ÔNG TÔ-MA</a:t>
            </a:r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HỌ ĐÃ ĐƯỢC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SAO?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7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0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3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6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9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2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4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0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3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2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5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8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1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8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3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6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9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2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1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4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1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1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9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4" fill="hold">
                      <p:stCondLst>
                        <p:cond delay="0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8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8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5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8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5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0" fill="hold">
                      <p:stCondLst>
                        <p:cond delay="0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4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2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2" grpId="0" animBg="1"/>
      <p:bldP spid="2" grpId="1" animBg="1"/>
      <p:bldP spid="75" grpId="0" animBg="1"/>
      <p:bldP spid="75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5" grpId="0" animBg="1"/>
      <p:bldP spid="85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7" grpId="0" animBg="1"/>
      <p:bldP spid="127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50" grpId="0" animBg="1"/>
      <p:bldP spid="150" grpId="1" animBg="1"/>
      <p:bldP spid="151" grpId="0" animBg="1"/>
      <p:bldP spid="151" grpId="1" animBg="1"/>
      <p:bldP spid="153" grpId="0" animBg="1"/>
      <p:bldP spid="153" grpId="1" animBg="1"/>
      <p:bldP spid="154" grpId="0" animBg="1"/>
      <p:bldP spid="154" grpId="1" animBg="1"/>
      <p:bldP spid="191" grpId="0" animBg="1"/>
      <p:bldP spid="19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2" grpId="0" animBg="1"/>
      <p:bldP spid="21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9DC816-8E8E-4F1A-BC3F-D41F2781D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79588"/>
              </p:ext>
            </p:extLst>
          </p:nvPr>
        </p:nvGraphicFramePr>
        <p:xfrm>
          <a:off x="648183" y="67932"/>
          <a:ext cx="10776033" cy="6790064"/>
        </p:xfrm>
        <a:graphic>
          <a:graphicData uri="http://schemas.openxmlformats.org/drawingml/2006/table">
            <a:tbl>
              <a:tblPr firstRow="1" firstCol="1" bandRow="1"/>
              <a:tblGrid>
                <a:gridCol w="97898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61117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371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9DC816-8E8E-4F1A-BC3F-D41F2781D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249384"/>
              </p:ext>
            </p:extLst>
          </p:nvPr>
        </p:nvGraphicFramePr>
        <p:xfrm>
          <a:off x="648183" y="67932"/>
          <a:ext cx="10776033" cy="6790064"/>
        </p:xfrm>
        <a:graphic>
          <a:graphicData uri="http://schemas.openxmlformats.org/drawingml/2006/table">
            <a:tbl>
              <a:tblPr firstRow="1" firstCol="1" bandRow="1"/>
              <a:tblGrid>
                <a:gridCol w="97898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7898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61117"/>
                  </a:ext>
                </a:extLst>
              </a:tr>
              <a:tr h="848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371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97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9A5EB6-8E8A-47D1-89BB-C146C9319F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803" y="922556"/>
            <a:ext cx="5752393" cy="4819876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Chiều ngày thứ nhất trong tuần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Ngày lễ Vượt qua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Ngày lễ Sa-bát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Ngày lễ Ngũ tuần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PHỤC SINH</a:t>
            </a:r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ĐÃ HIỆN RA VỚI CÁC MÔN ĐỆ</a:t>
            </a:r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LẦN ĐẦU TIÊN VÀO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NGÀY NÀO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86127"/>
            <a:ext cx="12260007" cy="822849"/>
            <a:chOff x="-1896924" y="4695363"/>
            <a:chExt cx="10583438" cy="705286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2555" y="471484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Chiều ngày thứ nhất trong tuần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4874"/>
            <a:ext cx="12192000" cy="595312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Vào chiều ngày thứ nhất trong tuần, nơi các môn đệ ở, các cửa đều đóng kín, vì các ông sợ người Do-thái. </a:t>
            </a:r>
            <a:endParaRPr lang="en-US" sz="7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✠ TIN MỪNG CHÚA GIÊ-SU KI-TÔ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THEO THÁNH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GIO-AN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✠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“Thầy đã sống lại rồi”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“Thầy đây, đừng sợ”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“Bình an cho anh em”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“Chào tất cả anh em”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 ĐỨNG GIỮA CÁC MÔN ĐỆ,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CÂU ĐẦU TIÊN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NÓI VỚI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 ÔNG LÀ GÌ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53733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“Bình an cho anh em”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Gio-an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Ông Đi-đy-mô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Phê-rô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Ông Ni-cô-đê-mô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VỊ TÔNG ĐỒ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ĐÃ VẮNG MẶT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 ĐỨC GIÊ-SU PHỤC SINH HIỆN RA LẦN THỨ NHẤT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42853"/>
            <a:ext cx="12248199" cy="813091"/>
            <a:chOff x="-1896924" y="4684240"/>
            <a:chExt cx="10573245" cy="69692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424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Đi-đy-mô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Con tin thật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Xin tránh xa con vì con là kẻ tội lỗi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Con tin Thầy đã sống lại thật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Lạy Thiên Chúa của con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SAU KHI GẶP ĐỨC GIÊ-SU, ÔNG TÔ-MA THƯA NGƯỜI: “LẠY CHÚA CỦA CON,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…….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5363038"/>
            <a:ext cx="12240885" cy="806788"/>
            <a:chOff x="-1896924" y="4689642"/>
            <a:chExt cx="10566931" cy="6915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2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Lạy Thiên Chúa của con</a:t>
              </a:r>
              <a:endParaRPr kumimoji="0" lang="vi-VN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Phúc thay những người không thấy mà tin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Phúc cho những ai đã thấy Thầy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Phúc thay những người đã tin Thầy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Phúc thay những người đã nghe lời Thầy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“VÌ ĐÃ THẤY THẦY NÊN ANH ĐÃ TIN,</a:t>
            </a:r>
            <a:r>
              <a:rPr lang="en-US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6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……………</a:t>
            </a:r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03085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Phúc thay những người không thấy mà tin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019468" y="1449720"/>
            <a:ext cx="6310854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MỪNG LỄ CHÚA PHỤC SINH BẰNG CÁCH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Đức Giê-su đến, đứng giữa các ông và nói: “Bình an cho anh em !” Nói xong, Người cho các ông xem tay và cạnh sườn.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39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7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Các môn đệ vui mừng vì được thấy Chúa.  Người lại nói với các ông: “Bình an cho anh em! Như Chúa Cha đã sai Thầy, thì Thầy cũng sai anh em.”</a:t>
            </a:r>
            <a:endParaRPr lang="en-US" sz="67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3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Nói xong, Người thổi hơi vào các ông và bảo: “Anh em hãy nhận lấy Thánh Thần. Anh em tha tội cho ai, thì người ấy được tha; anh em cầm giữ ai, thì người ấy bị cầm giữ.”</a:t>
            </a:r>
            <a:endParaRPr lang="en-US" sz="6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0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0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Một người trong Nhóm Mười Hai, tên là Tô-ma, cũng gọi là Đi-đy-mô, không ở với các ông khi Đức Giê-su đến. Các môn đệ khác nói với ông : “Chúng tôi đã được thấy Chúa !”</a:t>
            </a:r>
            <a:endParaRPr lang="en-US" sz="60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77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64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Ông Tô-ma đáp : “Nếu tôi không thấy dấu đinh ở tay Người, nếu tôi không xỏ ngón tay vào lỗ đinh và không đặt bàn tay vào cạnh sườn Người, tôi chẳng có tin.”</a:t>
            </a:r>
            <a:endParaRPr lang="en-US" sz="64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73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Tám ngày sau, các môn đệ Đức Giê-su lại có mặt trong nhà, có cả ông Tô-ma ở đó với các ông. Các cửa đều đóng kín.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27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80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Đức Giê-su đến, đứng giữa các ông và nói : “Bình an cho anh em.” Rồi Người bảo ông Tô-ma :</a:t>
            </a:r>
            <a:endParaRPr lang="en-US" sz="80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3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1155</Words>
  <Application>Microsoft Office PowerPoint</Application>
  <PresentationFormat>Widescreen</PresentationFormat>
  <Paragraphs>317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PowerPoint Presentation</vt:lpstr>
      <vt:lpstr>Đức Giê-su đến, đứng giữa các ông và nói: “Bình an cho anh em !” Nói xong, Người cho các ông xem tay và cạnh sườn.</vt:lpstr>
      <vt:lpstr>Các môn đệ vui mừng vì được thấy Chúa.  Người lại nói với các ông: “Bình an cho anh em! Như Chúa Cha đã sai Thầy, thì Thầy cũng sai anh em.”</vt:lpstr>
      <vt:lpstr>Nói xong, Người thổi hơi vào các ông và bảo: “Anh em hãy nhận lấy Thánh Thần. Anh em tha tội cho ai, thì người ấy được tha; anh em cầm giữ ai, thì người ấy bị cầm giữ.”</vt:lpstr>
      <vt:lpstr>Một người trong Nhóm Mười Hai, tên là Tô-ma, cũng gọi là Đi-đy-mô, không ở với các ông khi Đức Giê-su đến. Các môn đệ khác nói với ông : “Chúng tôi đã được thấy Chúa !”</vt:lpstr>
      <vt:lpstr>Ông Tô-ma đáp : “Nếu tôi không thấy dấu đinh ở tay Người, nếu tôi không xỏ ngón tay vào lỗ đinh và không đặt bàn tay vào cạnh sườn Người, tôi chẳng có tin.”</vt:lpstr>
      <vt:lpstr>Tám ngày sau, các môn đệ Đức Giê-su lại có mặt trong nhà, có cả ông Tô-ma ở đó với các ông. Các cửa đều đóng kín.</vt:lpstr>
      <vt:lpstr>Đức Giê-su đến, đứng giữa các ông và nói : “Bình an cho anh em.” Rồi Người bảo ông Tô-ma :</vt:lpstr>
      <vt:lpstr>“Đặt ngón tay vào đây, và hãy nhìn xem tay Thầy. Đưa tay ra mà đặt vào cạnh sườn Thầy. Đừng cứng lòng nữa, nhưng hãy tin.”</vt:lpstr>
      <vt:lpstr>Ông Tô-ma thưa Người : “Lạy Chúa của con, lạy Thiên Chúa của con !” Đức Giê-su bảo : “Vì đã thấy Thầy, nên anh tin. Phúc thay những người không thấy mà tin !”</vt:lpstr>
      <vt:lpstr>Đức Giê-su đã làm nhiều dấu lạ khác nữa trước mặt các môn đệ ; nhưng những dấu lạ đó không được ghi chép trong sách này.</vt:lpstr>
      <vt:lpstr>Còn những điều đã được chép ở đây là để anh em tin rằng Đức Giê-su là Đấng Ki-tô, Con Thiên Chúa, và để nhờ tin mà được sự sống nhờ danh Người.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39</cp:revision>
  <dcterms:created xsi:type="dcterms:W3CDTF">2022-01-14T15:16:50Z</dcterms:created>
  <dcterms:modified xsi:type="dcterms:W3CDTF">2026-04-11T11:39:43Z</dcterms:modified>
</cp:coreProperties>
</file>