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8" r:id="rId2"/>
    <p:sldId id="314" r:id="rId3"/>
    <p:sldId id="688" r:id="rId4"/>
    <p:sldId id="687" r:id="rId5"/>
    <p:sldId id="332" r:id="rId6"/>
    <p:sldId id="685" r:id="rId7"/>
    <p:sldId id="408" r:id="rId8"/>
    <p:sldId id="581" r:id="rId9"/>
    <p:sldId id="260" r:id="rId10"/>
    <p:sldId id="308" r:id="rId11"/>
    <p:sldId id="386" r:id="rId12"/>
    <p:sldId id="387" r:id="rId13"/>
    <p:sldId id="388" r:id="rId14"/>
    <p:sldId id="391" r:id="rId15"/>
    <p:sldId id="293" r:id="rId16"/>
    <p:sldId id="294" r:id="rId17"/>
    <p:sldId id="689" r:id="rId18"/>
    <p:sldId id="393" r:id="rId19"/>
    <p:sldId id="690" r:id="rId20"/>
    <p:sldId id="296" r:id="rId21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3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8F0DC0-43FF-4486-88EB-1EB84F512201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2DAE4C-60C6-460C-BF7A-1B9F8CB5B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208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3EF5B-4BB6-44CB-9F38-0DC96FA0EA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91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35DD8-4449-423C-A639-F65BA6D756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2D266-FC06-4B14-8BD7-484074193D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A8C45-7E4E-4866-8C82-71C166C4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28/02/2026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6F900-C18C-4C2D-9121-6D9F7CF44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FBB37-8D8B-4ED6-8D94-B8E736D25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47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1D7D5-5D3F-4E90-9EB1-0D94F429A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92D96-5F34-4AB1-A37B-950BAE50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B772E-20CA-4B33-939D-79947571E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28/02/2026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97229-AC30-41EC-B325-50DCC65CB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5F265-32D6-4048-A6C8-5EAF9497C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832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33E2C7-B8DB-416A-849C-F8727C6D6A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5EA97-5511-461A-B619-FAC5D0F6E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D5E18-72A4-41BE-8D81-82879DBCA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28/02/2026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FF74F-521E-4FAF-8BC5-1AA66425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2554A-5342-4096-8E7A-C7436908B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74272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5F664-AA3B-4313-A0F2-D409A4781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26BB1-E78B-4471-BE4E-53C3618C5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202FC-DC52-4B3B-A666-E0F2AD290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28/02/2026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0460E-3594-4A79-9E4E-36EC7F54B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EA09A-40D4-46F8-8D4D-215020EAE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3356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33C1E-0B4A-4019-8FB3-FDBACB531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3D45E-ECC5-486B-A601-B03D259A6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CF448-B65D-4523-9B12-4CDC3F886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28/02/2026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4D0E6-2C86-49C5-A9CD-ACFF55D9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DC806-FCD8-4CA2-BC87-FA6CE1760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8053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0E31C-C008-41A6-B1CC-CA6C3ED98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47F5F-9858-494A-82A4-9A7A3B54AD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B676A2-D46B-4F56-A21A-931B257433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14988-F3CE-4174-A3EE-F8108E165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28/02/2026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F2516-227C-4BC8-87E4-9ED003D6B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26F3F-72B1-4481-9A61-AC5C14704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0890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8F067-DD81-44FD-9BCC-D0582C659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2F556-8863-4102-858F-CBCB401AF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08A34B-6D45-46A2-9A77-BB84800C9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15220-53B4-4EDC-860F-3E64AF09D9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F7AF07-2A5A-452F-B6EB-FCD3E08E8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EDC71C-673D-4186-8658-C06FA940D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28/02/2026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3930F0-6E9D-4535-897B-48B2B3303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0E3C02-94DA-4ACC-A3AE-A828F02F6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9010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97CB9-D932-4FD4-B776-B6D34AEA3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62FE11-FC34-4584-87BA-22676E09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28/02/2026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54B8B2-2652-4757-B95D-8255071D4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E71F95-6F81-4FDA-B714-89F84A91A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3132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EA5293-DCD2-4900-97FA-755F5C6C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28/02/2026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C52C3D-6041-4625-AC08-9327233F2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0C907-31D2-4439-B21C-BF8F8366D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0879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14B62-2C54-4574-B543-5EB51B1DD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D8E50-F3A2-4687-B0C9-1F0E70AE7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FDF51E-E4BD-4E69-BA7D-AB7D9EBAE1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F5F6E8-DF3A-4E10-99D5-E4B28F364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28/02/2026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B19D56-AA9B-48D9-A797-22DF87706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A8B5EE-5785-4A56-886B-75834DB3F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8665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F0DF1-2E9F-4D46-9DD9-7544FFCB6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B45455-BF2B-4E0F-88A8-C30EACBA68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A077DF-EF3A-4A0C-A177-0489E1CCD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53553-7ED7-4561-81BF-C072759EE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28/02/2026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11194-45E8-4829-B6A3-638191FB5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27BEFB-5AA3-4CB9-8D66-689781445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374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4BDEA6-FF88-4323-ACF8-DACE668E1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C8C242-8DEE-41DC-A727-D8B145B3F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E7123-EC5E-487F-AE75-526036135A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9C1CA-27ED-46C1-8525-37ABE13F03B0}" type="datetimeFigureOut">
              <a:rPr lang="vi-VN" smtClean="0"/>
              <a:t>28/02/2026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3B4BD-603F-418B-BA87-65BAF4125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1C33B-A489-4130-9B31-902838D43E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3782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r>
              <a:rPr kumimoji="0" lang="en-US" sz="344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VUI HỌC KINH </a:t>
            </a:r>
            <a:r>
              <a:rPr kumimoji="0" lang="en-US" sz="34400" b="1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THÁNH</a:t>
            </a: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endParaRPr kumimoji="0" lang="en-US" sz="3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ontserrat Black" panose="00000A00000000000000" pitchFamily="2" charset="0"/>
              <a:ea typeface="Verdana" panose="020B0604030504040204" pitchFamily="34" charset="0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99F3E6-0860-432F-A369-FF36A5E80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5527" y="1424798"/>
            <a:ext cx="4480946" cy="42807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Hình chữ nhật 3"/>
          <p:cNvSpPr/>
          <p:nvPr/>
        </p:nvSpPr>
        <p:spPr>
          <a:xfrm>
            <a:off x="0" y="6055437"/>
            <a:ext cx="12192000" cy="74635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0" cap="none" spc="0" normalizeH="0" baseline="0" noProof="0">
                <a:ln w="9525">
                  <a:noFill/>
                  <a:prstDash val="solid"/>
                </a:ln>
                <a:solidFill>
                  <a:srgbClr val="7030A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CHÚA NHẬT </a:t>
            </a:r>
            <a:r>
              <a:rPr lang="en-US" sz="4400" b="1" kern="10">
                <a:ln w="9525">
                  <a:noFill/>
                  <a:prstDash val="solid"/>
                </a:ln>
                <a:solidFill>
                  <a:srgbClr val="7030A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II</a:t>
            </a:r>
            <a:r>
              <a:rPr kumimoji="0" lang="en-US" sz="4400" b="1" i="0" u="none" strike="noStrike" kern="10" cap="none" spc="0" normalizeH="0" baseline="0" noProof="0">
                <a:ln w="9525">
                  <a:noFill/>
                  <a:prstDash val="solid"/>
                </a:ln>
                <a:solidFill>
                  <a:srgbClr val="7030A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MÙA</a:t>
            </a:r>
            <a:r>
              <a:rPr kumimoji="0" lang="en-US" sz="4400" b="1" i="0" u="none" strike="noStrike" kern="10" cap="none" spc="0" normalizeH="0" noProof="0">
                <a:ln w="9525">
                  <a:noFill/>
                  <a:prstDash val="solid"/>
                </a:ln>
                <a:solidFill>
                  <a:srgbClr val="7030A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CHAY - </a:t>
            </a:r>
            <a:r>
              <a:rPr kumimoji="0" lang="en-US" sz="4400" b="1" i="0" u="none" strike="noStrike" kern="10" cap="none" spc="0" normalizeH="0" baseline="0" noProof="0">
                <a:ln w="9525">
                  <a:noFill/>
                  <a:prstDash val="solid"/>
                </a:ln>
                <a:solidFill>
                  <a:srgbClr val="7030A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</a:t>
            </a:r>
            <a:endParaRPr kumimoji="0" lang="en-US" sz="4400" b="1" i="0" u="none" strike="noStrike" kern="10" cap="none" spc="0" normalizeH="0" baseline="0" noProof="0" dirty="0">
              <a:ln w="9525">
                <a:noFill/>
                <a:prstDash val="solid"/>
              </a:ln>
              <a:solidFill>
                <a:srgbClr val="7030A0">
                  <a:alpha val="77000"/>
                </a:srgbClr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144541" y="3776782"/>
            <a:ext cx="40474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TRỞ</a:t>
            </a:r>
            <a:r>
              <a:rPr kumimoji="0" lang="en-US" sz="4000" b="1" i="0" u="none" strike="noStrike" kern="1200" cap="none" spc="0" normalizeH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VỀ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81207" y="3776782"/>
            <a:ext cx="4093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noProof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SÁM HỐI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391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Phêrô, Giacôbê và Gioan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Phêrô, Anrê và Gioan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Phêrô, Gioan và Philipphê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Phêrô, Anrê và Giacôbê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66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GIÊSU ĐÃ ĐƯA </a:t>
            </a:r>
            <a:r>
              <a:rPr lang="vi-VN" sz="66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NHỮNG AI</a:t>
            </a:r>
            <a:r>
              <a:rPr lang="vi-VN" sz="66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THEO MÌNH?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4486158"/>
            <a:ext cx="12260007" cy="822849"/>
            <a:chOff x="-1896924" y="4695363"/>
            <a:chExt cx="10583438" cy="705286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52555" y="4714849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Phêrô, Giacôbê và Gioan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4238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Cầu nguyện 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Mặc khải Nước Trời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4800" b="1">
                  <a:solidFill>
                    <a:prstClr val="black"/>
                  </a:solidFill>
                  <a:latin typeface="Times New Roman" panose="02020603050405020304" pitchFamily="18" charset="0"/>
                </a:rPr>
                <a:t>Tỏ vinh quang của Ngài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Tất cả các ý trên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GIÊSU ĐƯA CÁC ÔNG PHÊRÔ, GIACÔBÊ VÀ GIOAN LÊN NÚI </a:t>
            </a:r>
            <a:r>
              <a:rPr lang="vi-VN" sz="54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ĐỂ LÀM GÌ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  <a:endParaRPr lang="en-US" sz="5400" b="1" u="sng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3640776"/>
            <a:ext cx="12240885" cy="806783"/>
            <a:chOff x="-1896924" y="4689645"/>
            <a:chExt cx="10566931" cy="691518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Tỏ vinh quang của Ngài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7285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Êlisa và Môsê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Môsê và Êlia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Môsê và Aharon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Êlia và Êlisa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8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KHI ĐỨC GIÊSU BIẾN HÌNH TH</a:t>
            </a:r>
            <a:r>
              <a:rPr lang="en-US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Ì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CÓ NHỮNG </a:t>
            </a:r>
            <a:r>
              <a:rPr lang="en-US" sz="48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AI CÙNG</a:t>
            </a:r>
            <a:r>
              <a:rPr lang="en-US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ĐÀM ĐẠO VỚI NGÀI?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2725047"/>
            <a:ext cx="12248199" cy="824666"/>
            <a:chOff x="-1896924" y="4674319"/>
            <a:chExt cx="10573245" cy="706844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2748" y="4674319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Môsê và Êlia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A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48203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Quan tổng chấn Philatô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Ông Phê-rô.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Vua Hêrôđê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Ông Mô-sê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kumimoji="0" lang="en-US" sz="5400" b="1" i="0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AI LÀ</a:t>
            </a:r>
            <a:r>
              <a:rPr kumimoji="0" lang="en-US" sz="5400" b="1" i="0" u="none" strike="noStrike" kern="1200" cap="none" spc="0" normalizeH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NHÀ LẬP PHÁP ĐÃ ĐÀM ĐẠO VỚI CHÚA GIÊSU?</a:t>
            </a:r>
            <a:endParaRPr lang="vi-VN" sz="5400" b="1" u="sng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5352538"/>
            <a:ext cx="12240885" cy="806783"/>
            <a:chOff x="-1896924" y="4689645"/>
            <a:chExt cx="10566931" cy="691518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Ông Mô-sê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D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3827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Môn đệ Tôma.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Môn đệ Gioan.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indent="-257175" defTabSz="457200"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Môn đệ Phêrô.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Môn đệ Giacôbê.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“LẠY NGÀI, CHÚNG CON Ở ĐÂY THÌ THẬT LÀ HAY”. </a:t>
            </a:r>
            <a:r>
              <a:rPr lang="vi-VN" sz="54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ĐÂY LÀ LỜI CỦA AI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3657806"/>
            <a:ext cx="12240885" cy="806783"/>
            <a:chOff x="-1896924" y="4689645"/>
            <a:chExt cx="10566931" cy="691518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Môn đệ Phêrô.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42859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20269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hlinkClick r:id="rId2" action="ppaction://hlinksldjump"/>
            <a:extLst>
              <a:ext uri="{FF2B5EF4-FFF2-40B4-BE49-F238E27FC236}">
                <a16:creationId xmlns:a16="http://schemas.microsoft.com/office/drawing/2014/main" id="{24A4E883-FCB6-4A29-AED5-F00EFD997A30}"/>
              </a:ext>
            </a:extLst>
          </p:cNvPr>
          <p:cNvSpPr/>
          <p:nvPr/>
        </p:nvSpPr>
        <p:spPr>
          <a:xfrm>
            <a:off x="10761044" y="70948"/>
            <a:ext cx="1392283" cy="138688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HÀNG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DỌC</a:t>
            </a:r>
          </a:p>
        </p:txBody>
      </p:sp>
      <p:sp>
        <p:nvSpPr>
          <p:cNvPr id="19" name="Star: 10 Points 18">
            <a:extLst>
              <a:ext uri="{FF2B5EF4-FFF2-40B4-BE49-F238E27FC236}">
                <a16:creationId xmlns:a16="http://schemas.microsoft.com/office/drawing/2014/main" id="{7DDA5614-72C5-4089-8576-05FAC9405CCA}"/>
              </a:ext>
            </a:extLst>
          </p:cNvPr>
          <p:cNvSpPr/>
          <p:nvPr/>
        </p:nvSpPr>
        <p:spPr>
          <a:xfrm>
            <a:off x="358518" y="186901"/>
            <a:ext cx="671318" cy="66796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20" name="Star: 10 Points 19">
            <a:extLst>
              <a:ext uri="{FF2B5EF4-FFF2-40B4-BE49-F238E27FC236}">
                <a16:creationId xmlns:a16="http://schemas.microsoft.com/office/drawing/2014/main" id="{4377D926-FFF0-449D-8291-15C3F23C6E24}"/>
              </a:ext>
            </a:extLst>
          </p:cNvPr>
          <p:cNvSpPr/>
          <p:nvPr/>
        </p:nvSpPr>
        <p:spPr>
          <a:xfrm>
            <a:off x="358518" y="977996"/>
            <a:ext cx="671318" cy="66796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21" name="Star: 10 Points 20">
            <a:extLst>
              <a:ext uri="{FF2B5EF4-FFF2-40B4-BE49-F238E27FC236}">
                <a16:creationId xmlns:a16="http://schemas.microsoft.com/office/drawing/2014/main" id="{05ACA9F3-ECCA-4C89-9F0E-8AE8BB0F02AE}"/>
              </a:ext>
            </a:extLst>
          </p:cNvPr>
          <p:cNvSpPr/>
          <p:nvPr/>
        </p:nvSpPr>
        <p:spPr>
          <a:xfrm>
            <a:off x="358518" y="1870620"/>
            <a:ext cx="671319" cy="60483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22" name="Star: 10 Points 21">
            <a:extLst>
              <a:ext uri="{FF2B5EF4-FFF2-40B4-BE49-F238E27FC236}">
                <a16:creationId xmlns:a16="http://schemas.microsoft.com/office/drawing/2014/main" id="{6CA936C2-E6DD-4EEB-AE8C-6AC5FDE9CF3B}"/>
              </a:ext>
            </a:extLst>
          </p:cNvPr>
          <p:cNvSpPr/>
          <p:nvPr/>
        </p:nvSpPr>
        <p:spPr>
          <a:xfrm>
            <a:off x="358521" y="2712406"/>
            <a:ext cx="671320" cy="60483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23" name="Star: 10 Points 22">
            <a:extLst>
              <a:ext uri="{FF2B5EF4-FFF2-40B4-BE49-F238E27FC236}">
                <a16:creationId xmlns:a16="http://schemas.microsoft.com/office/drawing/2014/main" id="{D24EDBC7-07A1-4C4A-8613-55A57AE77FCF}"/>
              </a:ext>
            </a:extLst>
          </p:cNvPr>
          <p:cNvSpPr/>
          <p:nvPr/>
        </p:nvSpPr>
        <p:spPr>
          <a:xfrm>
            <a:off x="358519" y="3568394"/>
            <a:ext cx="602233" cy="60483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sp>
        <p:nvSpPr>
          <p:cNvPr id="24" name="Star: 10 Points 23">
            <a:extLst>
              <a:ext uri="{FF2B5EF4-FFF2-40B4-BE49-F238E27FC236}">
                <a16:creationId xmlns:a16="http://schemas.microsoft.com/office/drawing/2014/main" id="{1B4680BC-77A9-4EAC-94ED-4C24A4CA229B}"/>
              </a:ext>
            </a:extLst>
          </p:cNvPr>
          <p:cNvSpPr/>
          <p:nvPr/>
        </p:nvSpPr>
        <p:spPr>
          <a:xfrm>
            <a:off x="358520" y="4400858"/>
            <a:ext cx="671321" cy="60483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E7D70FE-F199-4AE7-A23E-E17CA9DD67CA}"/>
              </a:ext>
            </a:extLst>
          </p:cNvPr>
          <p:cNvSpPr/>
          <p:nvPr/>
        </p:nvSpPr>
        <p:spPr>
          <a:xfrm>
            <a:off x="-14740" y="5174785"/>
            <a:ext cx="12192000" cy="1683215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 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KHI CHÚA GIÊSU BIẾN HÌNH, DUNG NHAN NGƯỜI CHÓI LỌI NHƯ </a:t>
            </a:r>
            <a:r>
              <a:rPr lang="vi-VN" sz="40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CÁI GÌ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 </a:t>
            </a:r>
            <a:endParaRPr lang="vi-VN" sz="4000" b="1" u="sng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44EF259-C730-4A3D-93A7-49B3BA74B4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574281"/>
              </p:ext>
            </p:extLst>
          </p:nvPr>
        </p:nvGraphicFramePr>
        <p:xfrm>
          <a:off x="1176904" y="70947"/>
          <a:ext cx="9437078" cy="5068212"/>
        </p:xfrm>
        <a:graphic>
          <a:graphicData uri="http://schemas.openxmlformats.org/drawingml/2006/table">
            <a:tbl>
              <a:tblPr firstRow="1" firstCol="1" bandRow="1"/>
              <a:tblGrid>
                <a:gridCol w="857346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857346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857346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857346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858242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858242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858242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858242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858242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858242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858242">
                  <a:extLst>
                    <a:ext uri="{9D8B030D-6E8A-4147-A177-3AD203B41FA5}">
                      <a16:colId xmlns:a16="http://schemas.microsoft.com/office/drawing/2014/main" val="406102389"/>
                    </a:ext>
                  </a:extLst>
                </a:gridCol>
              </a:tblGrid>
              <a:tr h="8447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Ặ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Ờ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8447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8447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Â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8447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8447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Â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8447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Ì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Ạ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8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</a:tbl>
          </a:graphicData>
        </a:graphic>
      </p:graphicFrame>
      <p:sp>
        <p:nvSpPr>
          <p:cNvPr id="62" name="Rectangle 61">
            <a:extLst>
              <a:ext uri="{FF2B5EF4-FFF2-40B4-BE49-F238E27FC236}">
                <a16:creationId xmlns:a16="http://schemas.microsoft.com/office/drawing/2014/main" id="{E25D5126-2B23-4BE1-97C0-C1F065DA9722}"/>
              </a:ext>
            </a:extLst>
          </p:cNvPr>
          <p:cNvSpPr/>
          <p:nvPr/>
        </p:nvSpPr>
        <p:spPr>
          <a:xfrm>
            <a:off x="2893432" y="70947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D410EC7D-D8B4-4041-9E00-A12823564FFB}"/>
              </a:ext>
            </a:extLst>
          </p:cNvPr>
          <p:cNvSpPr/>
          <p:nvPr/>
        </p:nvSpPr>
        <p:spPr>
          <a:xfrm>
            <a:off x="3749412" y="70947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BB0FD3A8-2F40-4F11-BB0F-B85EAD806DB0}"/>
              </a:ext>
            </a:extLst>
          </p:cNvPr>
          <p:cNvSpPr/>
          <p:nvPr/>
        </p:nvSpPr>
        <p:spPr>
          <a:xfrm>
            <a:off x="4604122" y="67137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F9BED4D8-4D2E-4289-8D06-3514A9C7A3CE}"/>
              </a:ext>
            </a:extLst>
          </p:cNvPr>
          <p:cNvSpPr/>
          <p:nvPr/>
        </p:nvSpPr>
        <p:spPr>
          <a:xfrm>
            <a:off x="5460102" y="67137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A7A6C60-1544-4C6F-A25E-900C2A0876FF}"/>
              </a:ext>
            </a:extLst>
          </p:cNvPr>
          <p:cNvSpPr/>
          <p:nvPr/>
        </p:nvSpPr>
        <p:spPr>
          <a:xfrm>
            <a:off x="6328020" y="70947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8EEF063-C89D-4B33-8DCE-5F217EFB6FC1}"/>
              </a:ext>
            </a:extLst>
          </p:cNvPr>
          <p:cNvSpPr/>
          <p:nvPr/>
        </p:nvSpPr>
        <p:spPr>
          <a:xfrm>
            <a:off x="7182730" y="67137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B8418A6-FAF0-4DFA-BEE9-B4DFA598E35A}"/>
              </a:ext>
            </a:extLst>
          </p:cNvPr>
          <p:cNvSpPr/>
          <p:nvPr/>
        </p:nvSpPr>
        <p:spPr>
          <a:xfrm>
            <a:off x="8038710" y="67137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4318CE6-BFE8-4530-9931-6D7D6B3B1833}"/>
              </a:ext>
            </a:extLst>
          </p:cNvPr>
          <p:cNvSpPr/>
          <p:nvPr/>
        </p:nvSpPr>
        <p:spPr>
          <a:xfrm>
            <a:off x="2033896" y="918291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B2001309-EF3E-4A16-BC25-41A8B5B711F3}"/>
              </a:ext>
            </a:extLst>
          </p:cNvPr>
          <p:cNvSpPr/>
          <p:nvPr/>
        </p:nvSpPr>
        <p:spPr>
          <a:xfrm>
            <a:off x="2889876" y="918291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B54B680-1673-479A-8B12-EB8E4EDF66C7}"/>
              </a:ext>
            </a:extLst>
          </p:cNvPr>
          <p:cNvSpPr/>
          <p:nvPr/>
        </p:nvSpPr>
        <p:spPr>
          <a:xfrm>
            <a:off x="3744586" y="914481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CE8728CC-E492-416E-8EDE-247BDC2403A4}"/>
              </a:ext>
            </a:extLst>
          </p:cNvPr>
          <p:cNvSpPr/>
          <p:nvPr/>
        </p:nvSpPr>
        <p:spPr>
          <a:xfrm>
            <a:off x="4600566" y="914481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6D5FB997-2A39-4154-972B-5EC4B00FD89F}"/>
              </a:ext>
            </a:extLst>
          </p:cNvPr>
          <p:cNvSpPr/>
          <p:nvPr/>
        </p:nvSpPr>
        <p:spPr>
          <a:xfrm>
            <a:off x="5468484" y="918291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8742D4E5-8E1A-4EC8-A7BE-C2742F92F36B}"/>
              </a:ext>
            </a:extLst>
          </p:cNvPr>
          <p:cNvSpPr/>
          <p:nvPr/>
        </p:nvSpPr>
        <p:spPr>
          <a:xfrm>
            <a:off x="6323194" y="914481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F78B645-B0A5-4BE2-AA15-AD3E04391AD1}"/>
              </a:ext>
            </a:extLst>
          </p:cNvPr>
          <p:cNvSpPr/>
          <p:nvPr/>
        </p:nvSpPr>
        <p:spPr>
          <a:xfrm>
            <a:off x="7179174" y="914481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D437BD2-D01B-44E5-9A7D-72EF2FE3FB80}"/>
              </a:ext>
            </a:extLst>
          </p:cNvPr>
          <p:cNvSpPr/>
          <p:nvPr/>
        </p:nvSpPr>
        <p:spPr>
          <a:xfrm>
            <a:off x="2893432" y="1765635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478C8926-94DD-4F0A-AA7D-3C27910EDF3C}"/>
              </a:ext>
            </a:extLst>
          </p:cNvPr>
          <p:cNvSpPr/>
          <p:nvPr/>
        </p:nvSpPr>
        <p:spPr>
          <a:xfrm>
            <a:off x="3749412" y="1765635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91456FF4-3599-4F19-A76B-6ACF128DA781}"/>
              </a:ext>
            </a:extLst>
          </p:cNvPr>
          <p:cNvSpPr/>
          <p:nvPr/>
        </p:nvSpPr>
        <p:spPr>
          <a:xfrm>
            <a:off x="4604122" y="1761825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76934788-5D9B-4D58-ACE3-C458E2B0E07A}"/>
              </a:ext>
            </a:extLst>
          </p:cNvPr>
          <p:cNvSpPr/>
          <p:nvPr/>
        </p:nvSpPr>
        <p:spPr>
          <a:xfrm>
            <a:off x="5460102" y="1761825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B48E162E-A3EB-446B-B9A3-0D732E6C74FE}"/>
              </a:ext>
            </a:extLst>
          </p:cNvPr>
          <p:cNvSpPr/>
          <p:nvPr/>
        </p:nvSpPr>
        <p:spPr>
          <a:xfrm>
            <a:off x="6328020" y="1765635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21A07D83-8C19-4F08-9515-07FFCC285204}"/>
              </a:ext>
            </a:extLst>
          </p:cNvPr>
          <p:cNvSpPr/>
          <p:nvPr/>
        </p:nvSpPr>
        <p:spPr>
          <a:xfrm>
            <a:off x="7182730" y="1761825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EB3307A4-423B-445F-8DCA-ECF0011303D0}"/>
              </a:ext>
            </a:extLst>
          </p:cNvPr>
          <p:cNvSpPr/>
          <p:nvPr/>
        </p:nvSpPr>
        <p:spPr>
          <a:xfrm>
            <a:off x="3752968" y="2606883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E01A510-1DFD-4C1A-8EBE-2E926B52C8C1}"/>
              </a:ext>
            </a:extLst>
          </p:cNvPr>
          <p:cNvSpPr/>
          <p:nvPr/>
        </p:nvSpPr>
        <p:spPr>
          <a:xfrm>
            <a:off x="4608948" y="2606883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2FF04C5D-1A60-48F2-88E5-2F343C6006C9}"/>
              </a:ext>
            </a:extLst>
          </p:cNvPr>
          <p:cNvSpPr/>
          <p:nvPr/>
        </p:nvSpPr>
        <p:spPr>
          <a:xfrm>
            <a:off x="5463658" y="2603073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1E7253DB-059E-404A-91E6-75A875B385D7}"/>
              </a:ext>
            </a:extLst>
          </p:cNvPr>
          <p:cNvSpPr/>
          <p:nvPr/>
        </p:nvSpPr>
        <p:spPr>
          <a:xfrm>
            <a:off x="6319638" y="2603073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90FB4EF0-46DF-4DAD-BEBA-1C59C2B25793}"/>
              </a:ext>
            </a:extLst>
          </p:cNvPr>
          <p:cNvSpPr/>
          <p:nvPr/>
        </p:nvSpPr>
        <p:spPr>
          <a:xfrm>
            <a:off x="7187556" y="2606883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D60A92B5-58DA-432E-BD33-08C98E3B00EC}"/>
              </a:ext>
            </a:extLst>
          </p:cNvPr>
          <p:cNvSpPr/>
          <p:nvPr/>
        </p:nvSpPr>
        <p:spPr>
          <a:xfrm>
            <a:off x="8042266" y="2603073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FA433B62-7B31-4DDC-8F32-ED362EC95C94}"/>
              </a:ext>
            </a:extLst>
          </p:cNvPr>
          <p:cNvSpPr/>
          <p:nvPr/>
        </p:nvSpPr>
        <p:spPr>
          <a:xfrm>
            <a:off x="3752968" y="3454227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C680AC4A-2D4E-4D55-919B-3CC6336DF937}"/>
              </a:ext>
            </a:extLst>
          </p:cNvPr>
          <p:cNvSpPr/>
          <p:nvPr/>
        </p:nvSpPr>
        <p:spPr>
          <a:xfrm>
            <a:off x="4608948" y="3454227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F2A771B2-603C-4F73-B20E-BCFF10D54104}"/>
              </a:ext>
            </a:extLst>
          </p:cNvPr>
          <p:cNvSpPr/>
          <p:nvPr/>
        </p:nvSpPr>
        <p:spPr>
          <a:xfrm>
            <a:off x="5463658" y="3450417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DBFB192A-9A92-4E25-A3F7-1E3C6B9BB2D6}"/>
              </a:ext>
            </a:extLst>
          </p:cNvPr>
          <p:cNvSpPr/>
          <p:nvPr/>
        </p:nvSpPr>
        <p:spPr>
          <a:xfrm>
            <a:off x="6319638" y="3450417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0CCF05A2-30BE-4F65-A8DE-BE8CCA974699}"/>
              </a:ext>
            </a:extLst>
          </p:cNvPr>
          <p:cNvSpPr/>
          <p:nvPr/>
        </p:nvSpPr>
        <p:spPr>
          <a:xfrm>
            <a:off x="7187556" y="3454227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85FAE605-0830-489F-88CB-31E0E5DAA18E}"/>
              </a:ext>
            </a:extLst>
          </p:cNvPr>
          <p:cNvSpPr/>
          <p:nvPr/>
        </p:nvSpPr>
        <p:spPr>
          <a:xfrm>
            <a:off x="8042266" y="3450417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8E4DEBD2-6E75-4DDB-8525-3AB8C15B692E}"/>
              </a:ext>
            </a:extLst>
          </p:cNvPr>
          <p:cNvSpPr/>
          <p:nvPr/>
        </p:nvSpPr>
        <p:spPr>
          <a:xfrm>
            <a:off x="4606408" y="4295475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F0D1E8C0-459F-49ED-BEB8-C1CE55A402C9}"/>
              </a:ext>
            </a:extLst>
          </p:cNvPr>
          <p:cNvSpPr/>
          <p:nvPr/>
        </p:nvSpPr>
        <p:spPr>
          <a:xfrm>
            <a:off x="5462388" y="4295475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0BFF094A-9066-4B7D-8A5D-0834ECFBD40D}"/>
              </a:ext>
            </a:extLst>
          </p:cNvPr>
          <p:cNvSpPr/>
          <p:nvPr/>
        </p:nvSpPr>
        <p:spPr>
          <a:xfrm>
            <a:off x="6317098" y="4291665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5C945D47-3C34-4520-A395-02CEA4B652F9}"/>
              </a:ext>
            </a:extLst>
          </p:cNvPr>
          <p:cNvSpPr/>
          <p:nvPr/>
        </p:nvSpPr>
        <p:spPr>
          <a:xfrm>
            <a:off x="7173078" y="4291665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B510E550-6250-4F0C-8A93-C6A454E954A6}"/>
              </a:ext>
            </a:extLst>
          </p:cNvPr>
          <p:cNvSpPr/>
          <p:nvPr/>
        </p:nvSpPr>
        <p:spPr>
          <a:xfrm>
            <a:off x="8040996" y="4295475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5AD9F77F-D22E-406E-AB41-9F055CCAC716}"/>
              </a:ext>
            </a:extLst>
          </p:cNvPr>
          <p:cNvSpPr/>
          <p:nvPr/>
        </p:nvSpPr>
        <p:spPr>
          <a:xfrm>
            <a:off x="8895706" y="4291665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E92ADD1E-9366-4CD0-B71F-54C33C32E715}"/>
              </a:ext>
            </a:extLst>
          </p:cNvPr>
          <p:cNvSpPr/>
          <p:nvPr/>
        </p:nvSpPr>
        <p:spPr>
          <a:xfrm>
            <a:off x="2893432" y="4301571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C99BCC4E-2638-4722-9EBC-81F66909DAD1}"/>
              </a:ext>
            </a:extLst>
          </p:cNvPr>
          <p:cNvSpPr/>
          <p:nvPr/>
        </p:nvSpPr>
        <p:spPr>
          <a:xfrm>
            <a:off x="3749412" y="4301571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944EEE84-40C1-482D-A75D-79BF8E52B162}"/>
              </a:ext>
            </a:extLst>
          </p:cNvPr>
          <p:cNvSpPr/>
          <p:nvPr/>
        </p:nvSpPr>
        <p:spPr>
          <a:xfrm>
            <a:off x="2037706" y="3450417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9808CF62-BDA3-4896-8523-72ADBE6AE046}"/>
              </a:ext>
            </a:extLst>
          </p:cNvPr>
          <p:cNvSpPr/>
          <p:nvPr/>
        </p:nvSpPr>
        <p:spPr>
          <a:xfrm>
            <a:off x="2893686" y="3450417"/>
            <a:ext cx="855608" cy="838374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7771E986-9889-4E7D-BD11-96DD395CB1FE}"/>
              </a:ext>
            </a:extLst>
          </p:cNvPr>
          <p:cNvSpPr/>
          <p:nvPr/>
        </p:nvSpPr>
        <p:spPr>
          <a:xfrm>
            <a:off x="-7120" y="5174785"/>
            <a:ext cx="12192000" cy="1683215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vi-VN" sz="40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TÊN CỦA MỘT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TRONG BA MÔN ĐỆ ĐƯỢC CHÚA GIÊSU ĐƯA LÊN NÚI?</a:t>
            </a:r>
            <a:endParaRPr lang="vi-VN" sz="4000" b="1" u="sng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94C377DA-60CA-4D2B-AFB9-533468284BC7}"/>
              </a:ext>
            </a:extLst>
          </p:cNvPr>
          <p:cNvSpPr/>
          <p:nvPr/>
        </p:nvSpPr>
        <p:spPr>
          <a:xfrm>
            <a:off x="-7120" y="5174785"/>
            <a:ext cx="12192000" cy="1683215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ÔNG PHÊRÔ ĐANG NÓI, CHỢT CÓ</a:t>
            </a:r>
            <a:r>
              <a:rPr lang="en-US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40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CÁI GÌ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SÁNG NGỜI BAO PHỦ CÁC ÔNG.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D2DC2D97-B3A3-4B9A-AC7D-F0D1DEC993F8}"/>
              </a:ext>
            </a:extLst>
          </p:cNvPr>
          <p:cNvSpPr/>
          <p:nvPr/>
        </p:nvSpPr>
        <p:spPr>
          <a:xfrm>
            <a:off x="-7120" y="5174785"/>
            <a:ext cx="12192000" cy="1683215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GIÊ-SU ĐEM BA TÔNG ĐỒ ĐI TỚI MỘT </a:t>
            </a:r>
            <a:r>
              <a:rPr lang="vi-VN" sz="40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NGỌN GÌ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A9E212A7-6B94-486B-8665-5B7406CD2E3C}"/>
              </a:ext>
            </a:extLst>
          </p:cNvPr>
          <p:cNvSpPr/>
          <p:nvPr/>
        </p:nvSpPr>
        <p:spPr>
          <a:xfrm>
            <a:off x="-500" y="5174785"/>
            <a:ext cx="12170140" cy="1683215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vi-VN" sz="36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“ĐÂY LÀ CON YÊU DẤU CỦA TA, TA HÀI LÒNG VỀ NGƯỜI. CÁC NGƯƠI HÃY </a:t>
            </a:r>
            <a:r>
              <a:rPr lang="en-US" sz="36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LÀM GÌ</a:t>
            </a:r>
            <a:r>
              <a:rPr lang="en-US" sz="36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6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LỜI NGƯỜI”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DC552D77-86C2-40EC-BD02-AC48A1313893}"/>
              </a:ext>
            </a:extLst>
          </p:cNvPr>
          <p:cNvSpPr/>
          <p:nvPr/>
        </p:nvSpPr>
        <p:spPr>
          <a:xfrm>
            <a:off x="-500" y="5182405"/>
            <a:ext cx="12170140" cy="1683215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vi-VN" sz="36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 SU DẪN 3 TÔNG ĐỒ LÊN NÚI RỒI NGƯỜI BI</a:t>
            </a:r>
            <a:r>
              <a:rPr lang="en-US" sz="36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ẾN</a:t>
            </a:r>
            <a:r>
              <a:rPr lang="vi-VN" sz="36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ĐỔI </a:t>
            </a:r>
            <a:r>
              <a:rPr lang="vi-VN" sz="36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CÁI GÌ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6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TRƯỚC MẶT CÁC ÔNG?</a:t>
            </a:r>
          </a:p>
        </p:txBody>
      </p:sp>
    </p:spTree>
    <p:extLst>
      <p:ext uri="{BB962C8B-B14F-4D97-AF65-F5344CB8AC3E}">
        <p14:creationId xmlns:p14="http://schemas.microsoft.com/office/powerpoint/2010/main" val="958564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8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1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4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8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9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0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0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3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6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9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2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5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8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1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4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1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4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4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5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5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6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6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5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8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1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4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7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0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3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>
                      <p:stCondLst>
                        <p:cond delay="0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0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0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0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2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1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14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5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1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1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0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23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2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2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4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7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0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3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6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9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2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9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1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62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6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6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67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6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1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72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7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4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6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7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7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1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82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8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6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87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88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9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9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9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9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9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3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6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9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2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5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8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1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4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7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2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0" fill="hold">
                      <p:stCondLst>
                        <p:cond delay="0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4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6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37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38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9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1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4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4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6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4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4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9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1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52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5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6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57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5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9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1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62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6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4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6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6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6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9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7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7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>
                      <p:stCondLst>
                        <p:cond delay="indefinite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8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1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4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7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0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3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6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9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2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76" grpId="0" animBg="1"/>
      <p:bldP spid="76" grpId="1" animBg="1"/>
      <p:bldP spid="62" grpId="0" animBg="1"/>
      <p:bldP spid="62" grpId="1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  <p:bldP spid="87" grpId="0" animBg="1"/>
      <p:bldP spid="87" grpId="1" animBg="1"/>
      <p:bldP spid="90" grpId="0" animBg="1"/>
      <p:bldP spid="90" grpId="1" animBg="1"/>
      <p:bldP spid="91" grpId="0" animBg="1"/>
      <p:bldP spid="91" grpId="1" animBg="1"/>
      <p:bldP spid="92" grpId="0" animBg="1"/>
      <p:bldP spid="92" grpId="1" animBg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102" grpId="0" animBg="1"/>
      <p:bldP spid="102" grpId="1" animBg="1"/>
      <p:bldP spid="103" grpId="0" animBg="1"/>
      <p:bldP spid="103" grpId="1" animBg="1"/>
      <p:bldP spid="104" grpId="0" animBg="1"/>
      <p:bldP spid="104" grpId="1" animBg="1"/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109" grpId="0" animBg="1"/>
      <p:bldP spid="109" grpId="1" animBg="1"/>
      <p:bldP spid="110" grpId="0" animBg="1"/>
      <p:bldP spid="110" grpId="1" animBg="1"/>
      <p:bldP spid="111" grpId="0" animBg="1"/>
      <p:bldP spid="111" grpId="1" animBg="1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  <p:bldP spid="115" grpId="0" animBg="1"/>
      <p:bldP spid="115" grpId="1" animBg="1"/>
      <p:bldP spid="116" grpId="0" animBg="1"/>
      <p:bldP spid="116" grpId="1" animBg="1"/>
      <p:bldP spid="117" grpId="0" animBg="1"/>
      <p:bldP spid="117" grpId="1" animBg="1"/>
      <p:bldP spid="118" grpId="0" animBg="1"/>
      <p:bldP spid="118" grpId="1" animBg="1"/>
      <p:bldP spid="119" grpId="0" animBg="1"/>
      <p:bldP spid="119" grpId="1" animBg="1"/>
      <p:bldP spid="120" grpId="0" animBg="1"/>
      <p:bldP spid="120" grpId="1" animBg="1"/>
      <p:bldP spid="123" grpId="0" animBg="1"/>
      <p:bldP spid="123" grpId="1" animBg="1"/>
      <p:bldP spid="124" grpId="0" animBg="1"/>
      <p:bldP spid="124" grpId="1" animBg="1"/>
      <p:bldP spid="127" grpId="0" animBg="1"/>
      <p:bldP spid="127" grpId="1" animBg="1"/>
      <p:bldP spid="131" grpId="0" animBg="1"/>
      <p:bldP spid="131" grpId="1" animBg="1"/>
      <p:bldP spid="132" grpId="0" animBg="1"/>
      <p:bldP spid="132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3A418D1C-4B13-4884-ABB4-3A2C358C3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46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56223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18328C0-1879-4A70-9463-333739C01B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214516"/>
              </p:ext>
            </p:extLst>
          </p:nvPr>
        </p:nvGraphicFramePr>
        <p:xfrm>
          <a:off x="350520" y="70946"/>
          <a:ext cx="11582399" cy="6672756"/>
        </p:xfrm>
        <a:graphic>
          <a:graphicData uri="http://schemas.openxmlformats.org/drawingml/2006/table">
            <a:tbl>
              <a:tblPr firstRow="1" firstCol="1" bandRow="1"/>
              <a:tblGrid>
                <a:gridCol w="1052246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1052246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1052246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1052246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1053345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1053345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1053345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1053345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1053345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1053345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1053345">
                  <a:extLst>
                    <a:ext uri="{9D8B030D-6E8A-4147-A177-3AD203B41FA5}">
                      <a16:colId xmlns:a16="http://schemas.microsoft.com/office/drawing/2014/main" val="406102389"/>
                    </a:ext>
                  </a:extLst>
                </a:gridCol>
              </a:tblGrid>
              <a:tr h="11121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Ặ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Ờ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11121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11121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Â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11121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11121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Â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11121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Ì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Ạ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292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18328C0-1879-4A70-9463-333739C01B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219092"/>
              </p:ext>
            </p:extLst>
          </p:nvPr>
        </p:nvGraphicFramePr>
        <p:xfrm>
          <a:off x="350520" y="70946"/>
          <a:ext cx="11582399" cy="6672756"/>
        </p:xfrm>
        <a:graphic>
          <a:graphicData uri="http://schemas.openxmlformats.org/drawingml/2006/table">
            <a:tbl>
              <a:tblPr firstRow="1" firstCol="1" bandRow="1"/>
              <a:tblGrid>
                <a:gridCol w="1052246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1052246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1052246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1052246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1053345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1053345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1053345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1053345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1053345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1053345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1053345">
                  <a:extLst>
                    <a:ext uri="{9D8B030D-6E8A-4147-A177-3AD203B41FA5}">
                      <a16:colId xmlns:a16="http://schemas.microsoft.com/office/drawing/2014/main" val="406102389"/>
                    </a:ext>
                  </a:extLst>
                </a:gridCol>
              </a:tblGrid>
              <a:tr h="11121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Ặ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6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Ờ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11121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Ỏ</a:t>
                      </a:r>
                      <a:endParaRPr lang="vi-VN" sz="66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11121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66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Â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11121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Ì</a:t>
                      </a:r>
                      <a:endParaRPr lang="vi-VN" sz="66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11121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Â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11121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Ì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6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Ạ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5162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40210"/>
            <a:ext cx="12192000" cy="621778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</a:pPr>
            <a:r>
              <a:rPr lang="vi-VN" sz="6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Sáu ngày sau, Đức Giê-su đem các ông Phê-rô, Gia-cô-bê và Gio-an là em ông Gia-cô-bê đi theo mình. Người đưa các ông đi riêng ra một chỗ, tới một ngọn núi cao. </a:t>
            </a:r>
            <a:endParaRPr lang="en-US" sz="6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0EDB3B-D92F-4149-A43E-A60728ADD0BE}"/>
              </a:ext>
            </a:extLst>
          </p:cNvPr>
          <p:cNvSpPr txBox="1"/>
          <p:nvPr/>
        </p:nvSpPr>
        <p:spPr>
          <a:xfrm>
            <a:off x="0" y="101601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 </a:t>
            </a:r>
            <a:r>
              <a:rPr lang="en-US" sz="3600" b="1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MỪNG</a:t>
            </a:r>
            <a:r>
              <a:rPr lang="en-US" sz="3600" b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CHÚA</a:t>
            </a:r>
            <a:r>
              <a:rPr lang="en-US" sz="3600" b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GIÊSU</a:t>
            </a:r>
            <a:r>
              <a:rPr lang="en-US" sz="3600" b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THEO </a:t>
            </a:r>
            <a:r>
              <a:rPr lang="en-US" sz="3600" b="1" err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THÁNH</a:t>
            </a:r>
            <a:r>
              <a:rPr lang="en-US" sz="3600" b="1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MATTHÊU</a:t>
            </a:r>
            <a:endParaRPr lang="en-US" sz="360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8981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E6FF85-6756-434B-A8E1-E10F6E46C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070" y="3211551"/>
            <a:ext cx="4022323" cy="32886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1C5340-3CA1-47F1-8EAE-0D2383149045}"/>
              </a:ext>
            </a:extLst>
          </p:cNvPr>
          <p:cNvSpPr/>
          <p:nvPr/>
        </p:nvSpPr>
        <p:spPr>
          <a:xfrm>
            <a:off x="4467225" y="86845"/>
            <a:ext cx="7724776" cy="6296025"/>
          </a:xfrm>
          <a:prstGeom prst="cloudCallout">
            <a:avLst>
              <a:gd name="adj1" fmla="val -47502"/>
              <a:gd name="adj2" fmla="val 49905"/>
            </a:avLst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4996319" y="930542"/>
            <a:ext cx="6310854" cy="4459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5400" b="1" noProof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ĐỂ LÀ CON YÊU DẤU CỦA THIÊN CHÚA, THIẾU NHI CẦN LÀM GÌ?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780654" y="725711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THIẾU NHI YÊU CHÚA</a:t>
            </a:r>
          </a:p>
        </p:txBody>
      </p:sp>
    </p:spTree>
    <p:extLst>
      <p:ext uri="{BB962C8B-B14F-4D97-AF65-F5344CB8AC3E}">
        <p14:creationId xmlns:p14="http://schemas.microsoft.com/office/powerpoint/2010/main" val="59399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9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</a:pPr>
            <a:r>
              <a:rPr lang="vi-VN" sz="7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Rồi Người biến đổi hình dạng trước mặt các ông. Dung nhan Người chói lọi như mặt trời, và y phục Người trở nên trắng tinh như ánh sáng</a:t>
            </a:r>
            <a:endParaRPr lang="en-US" sz="7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932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6250"/>
            <a:ext cx="12192000" cy="6800850"/>
          </a:xfrm>
        </p:spPr>
        <p:txBody>
          <a:bodyPr>
            <a:noAutofit/>
          </a:bodyPr>
          <a:lstStyle/>
          <a:p>
            <a:pPr algn="just"/>
            <a:r>
              <a:rPr lang="vi-VN" sz="7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 bỗng các ông thấy ông Mô-sê và ông Ê-li-a hiện ra đàm đạo với Người. </a:t>
            </a:r>
            <a:r>
              <a:rPr lang="vi-VN" sz="7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Bấy giờ ông Phê-rô thưa với Đức Giê-su rằng: </a:t>
            </a:r>
            <a:endParaRPr lang="en-US" sz="7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750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2045"/>
            <a:ext cx="12192000" cy="6333423"/>
          </a:xfrm>
        </p:spPr>
        <p:txBody>
          <a:bodyPr>
            <a:noAutofit/>
          </a:bodyPr>
          <a:lstStyle/>
          <a:p>
            <a:pPr algn="just"/>
            <a:r>
              <a:rPr lang="vi-VN" sz="7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"Lạy Ngài, chúng con ở đây, thật là hay! Nếu Ngài muốn, con xin dựng tại đây ba cái lều, một cho Ngài, một cho ông Mô-sê, và một cho ông Ê-li-a." </a:t>
            </a:r>
            <a:endParaRPr lang="en-US" sz="7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43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2045"/>
            <a:ext cx="12192000" cy="6333423"/>
          </a:xfrm>
        </p:spPr>
        <p:txBody>
          <a:bodyPr>
            <a:noAutofit/>
          </a:bodyPr>
          <a:lstStyle/>
          <a:p>
            <a:pPr algn="just"/>
            <a:r>
              <a:rPr lang="vi-VN" sz="6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Ông còn đang nói, chợt có đám mây sáng ngời bao phủ các ông, và có tiếng từ đám mây phán rằng: "Đây là Con yêu dấu của Ta, Ta hài lòng về Người. Các ngươi hãy vâng nghe lời Người!" </a:t>
            </a:r>
            <a:endParaRPr lang="en-US" sz="6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726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8760"/>
            <a:ext cx="12192000" cy="6333423"/>
          </a:xfrm>
        </p:spPr>
        <p:txBody>
          <a:bodyPr>
            <a:noAutofit/>
          </a:bodyPr>
          <a:lstStyle/>
          <a:p>
            <a:pPr algn="just"/>
            <a:r>
              <a:rPr lang="vi-VN" sz="7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Nghe vậy, các môn đệ kinh hoàng, ngã sấp mặt xuống đất. Bấy giờ Đức Giê-su lại gần, chạm vào các ông và bảo: "Chỗi dậy đi, đừng sợ!"</a:t>
            </a:r>
            <a:endParaRPr lang="en-US" sz="7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824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5218"/>
            <a:ext cx="12192000" cy="6333423"/>
          </a:xfrm>
        </p:spPr>
        <p:txBody>
          <a:bodyPr>
            <a:noAutofit/>
          </a:bodyPr>
          <a:lstStyle/>
          <a:p>
            <a:pPr algn="just"/>
            <a:r>
              <a:rPr lang="vi-VN" sz="7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Đang khi thầy trò từ trên núi xuống, Đức Giê-su truyền cho các ông rằng: "Đừng nói cho ai hay thị kiến ấy, cho đến khi Con Người từ </a:t>
            </a:r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cõi chết</a:t>
            </a:r>
            <a:r>
              <a:rPr lang="en-US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72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Đó là Lời Chúa</a:t>
            </a:r>
            <a:endParaRPr lang="en-US" sz="7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6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B086E7-2387-4B3D-9DAA-7EBB352DB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053" y="746094"/>
            <a:ext cx="5933894" cy="4971954"/>
          </a:xfrm>
          <a:prstGeom prst="rect">
            <a:avLst/>
          </a:prstGeom>
        </p:spPr>
      </p:pic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73596" y="254000"/>
            <a:ext cx="10644809" cy="10647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ới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endParaRPr kumimoji="0" lang="en-US" sz="368400" b="1" i="0" u="none" strike="noStrike" kern="1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>
              <a:alpha val="83000"/>
            </a:srgbClr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80792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5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4" grpId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808</Words>
  <Application>Microsoft Office PowerPoint</Application>
  <PresentationFormat>Widescreen</PresentationFormat>
  <Paragraphs>230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Algerian</vt:lpstr>
      <vt:lpstr>Arial</vt:lpstr>
      <vt:lpstr>Calibri</vt:lpstr>
      <vt:lpstr>Calibri Light</vt:lpstr>
      <vt:lpstr>Montserrat Black</vt:lpstr>
      <vt:lpstr>Tahoma</vt:lpstr>
      <vt:lpstr>Times New Roman</vt:lpstr>
      <vt:lpstr>Verdana</vt:lpstr>
      <vt:lpstr>Office Theme</vt:lpstr>
      <vt:lpstr>PowerPoint Presentation</vt:lpstr>
      <vt:lpstr>Sáu ngày sau, Đức Giê-su đem các ông Phê-rô, Gia-cô-bê và Gio-an là em ông Gia-cô-bê đi theo mình. Người đưa các ông đi riêng ra một chỗ, tới một ngọn núi cao. </vt:lpstr>
      <vt:lpstr>Rồi Người biến đổi hình dạng trước mặt các ông. Dung nhan Người chói lọi như mặt trời, và y phục Người trở nên trắng tinh như ánh sáng</vt:lpstr>
      <vt:lpstr>Và bỗng các ông thấy ông Mô-sê và ông Ê-li-a hiện ra đàm đạo với Người.  Bấy giờ ông Phê-rô thưa với Đức Giê-su rằng: </vt:lpstr>
      <vt:lpstr>"Lạy Ngài, chúng con ở đây, thật là hay! Nếu Ngài muốn, con xin dựng tại đây ba cái lều, một cho Ngài, một cho ông Mô-sê, và một cho ông Ê-li-a." </vt:lpstr>
      <vt:lpstr>Ông còn đang nói, chợt có đám mây sáng ngời bao phủ các ông, và có tiếng từ đám mây phán rằng: "Đây là Con yêu dấu của Ta, Ta hài lòng về Người. Các ngươi hãy vâng nghe lời Người!" </vt:lpstr>
      <vt:lpstr>Nghe vậy, các môn đệ kinh hoàng, ngã sấp mặt xuống đất. Bấy giờ Đức Giê-su lại gần, chạm vào các ông và bảo: "Chỗi dậy đi, đừng sợ!"</vt:lpstr>
      <vt:lpstr>Đang khi thầy trò từ trên núi xuống, Đức Giê-su truyền cho các ông rằng: "Đừng nói cho ai hay thị kiến ấy, cho đến khi Con Người từ cõi chết. Đó là Lời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jacky phan</dc:creator>
  <cp:lastModifiedBy>Mr Tam Nguyen</cp:lastModifiedBy>
  <cp:revision>37</cp:revision>
  <dcterms:created xsi:type="dcterms:W3CDTF">2022-01-14T15:16:50Z</dcterms:created>
  <dcterms:modified xsi:type="dcterms:W3CDTF">2026-02-28T03:51:10Z</dcterms:modified>
</cp:coreProperties>
</file>