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9" r:id="rId2"/>
    <p:sldId id="314" r:id="rId3"/>
    <p:sldId id="315" r:id="rId4"/>
    <p:sldId id="569" r:id="rId5"/>
    <p:sldId id="570" r:id="rId6"/>
    <p:sldId id="580" r:id="rId7"/>
    <p:sldId id="581" r:id="rId8"/>
    <p:sldId id="582" r:id="rId9"/>
    <p:sldId id="583" r:id="rId10"/>
    <p:sldId id="586" r:id="rId11"/>
    <p:sldId id="584" r:id="rId12"/>
    <p:sldId id="293" r:id="rId13"/>
    <p:sldId id="294" r:id="rId14"/>
    <p:sldId id="578" r:id="rId15"/>
    <p:sldId id="587" r:id="rId16"/>
    <p:sldId id="260" r:id="rId17"/>
    <p:sldId id="308" r:id="rId18"/>
    <p:sldId id="386" r:id="rId19"/>
    <p:sldId id="387" r:id="rId20"/>
    <p:sldId id="388" r:id="rId21"/>
    <p:sldId id="391" r:id="rId22"/>
    <p:sldId id="296" r:id="rId2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00" autoAdjust="0"/>
    <p:restoredTop sz="94660"/>
  </p:normalViewPr>
  <p:slideViewPr>
    <p:cSldViewPr snapToGrid="0">
      <p:cViewPr>
        <p:scale>
          <a:sx n="100" d="100"/>
          <a:sy n="100" d="100"/>
        </p:scale>
        <p:origin x="1315" y="7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06/09/2025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XXIII THƯỜNG NIÊN - C</a:t>
            </a:r>
            <a:endParaRPr kumimoji="0" lang="en-US" sz="4400" b="1" i="0" u="none" strike="noStrike" kern="10" cap="none" spc="0" normalizeH="0" baseline="0" noProof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1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 không đủ sức, thì khi đối phương còn ở xa, ắt nhà vua đã phải sai sứ đi cầu hoà.</a:t>
            </a:r>
            <a:endParaRPr lang="en-US" sz="8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928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Cũng vậy, ai trong anh em không từ bỏ hết những gì mình có, thì không thể làm môn đệ tôi được.”</a:t>
            </a:r>
            <a: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290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1" y="25252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21" y="730933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7593" y="1488290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239116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21" y="2948207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1" y="3639048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670044"/>
              </p:ext>
            </p:extLst>
          </p:nvPr>
        </p:nvGraphicFramePr>
        <p:xfrm>
          <a:off x="1883028" y="67933"/>
          <a:ext cx="8000129" cy="4985512"/>
        </p:xfrm>
        <a:graphic>
          <a:graphicData uri="http://schemas.openxmlformats.org/drawingml/2006/table">
            <a:tbl>
              <a:tblPr firstRow="1" firstCol="1" bandRow="1"/>
              <a:tblGrid>
                <a:gridCol w="726939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Ừ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698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60224"/>
                  </a:ext>
                </a:extLst>
              </a:tr>
            </a:tbl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7F57C799-C758-A79A-AF1A-C42A8F3455A1}"/>
              </a:ext>
            </a:extLst>
          </p:cNvPr>
          <p:cNvSpPr/>
          <p:nvPr/>
        </p:nvSpPr>
        <p:spPr>
          <a:xfrm>
            <a:off x="0" y="5196169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KHI MUỐN XÂY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TRƯỚC TIÊN PHẢI TÍNH TOÁN</a:t>
            </a:r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PHÍ TỔN XEM MÌNH CÓ ĐỦ ĐỂ HOÀN THÀNH KHÔNG ?</a:t>
            </a:r>
          </a:p>
        </p:txBody>
      </p:sp>
      <p:sp>
        <p:nvSpPr>
          <p:cNvPr id="91" name="Star: 10 Points 90">
            <a:extLst>
              <a:ext uri="{FF2B5EF4-FFF2-40B4-BE49-F238E27FC236}">
                <a16:creationId xmlns:a16="http://schemas.microsoft.com/office/drawing/2014/main" id="{CBD9A16A-86B1-CD0E-9998-22CEDA4C713A}"/>
              </a:ext>
            </a:extLst>
          </p:cNvPr>
          <p:cNvSpPr/>
          <p:nvPr/>
        </p:nvSpPr>
        <p:spPr>
          <a:xfrm>
            <a:off x="377593" y="4367285"/>
            <a:ext cx="627000" cy="596527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6DC9EF48-DC88-463A-91D3-66B4A296D4EB}"/>
              </a:ext>
            </a:extLst>
          </p:cNvPr>
          <p:cNvSpPr/>
          <p:nvPr/>
        </p:nvSpPr>
        <p:spPr>
          <a:xfrm>
            <a:off x="7711861" y="65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26A40F9-A52A-FBFD-75ED-2760632488E3}"/>
              </a:ext>
            </a:extLst>
          </p:cNvPr>
          <p:cNvSpPr/>
          <p:nvPr/>
        </p:nvSpPr>
        <p:spPr>
          <a:xfrm>
            <a:off x="6986437" y="65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F1E74D0E-E0CE-C1D3-0594-A915CE353289}"/>
              </a:ext>
            </a:extLst>
          </p:cNvPr>
          <p:cNvSpPr/>
          <p:nvPr/>
        </p:nvSpPr>
        <p:spPr>
          <a:xfrm>
            <a:off x="6254917" y="65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029200A9-DADC-D9C6-ECE4-99F7D08FBF07}"/>
              </a:ext>
            </a:extLst>
          </p:cNvPr>
          <p:cNvSpPr/>
          <p:nvPr/>
        </p:nvSpPr>
        <p:spPr>
          <a:xfrm>
            <a:off x="5523397" y="65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672236C-5F93-E3EB-7F8D-8B7C82A79138}"/>
              </a:ext>
            </a:extLst>
          </p:cNvPr>
          <p:cNvSpPr/>
          <p:nvPr/>
        </p:nvSpPr>
        <p:spPr>
          <a:xfrm>
            <a:off x="4785781" y="625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7FBB362-B037-581B-202C-080C42FA3F47}"/>
              </a:ext>
            </a:extLst>
          </p:cNvPr>
          <p:cNvSpPr/>
          <p:nvPr/>
        </p:nvSpPr>
        <p:spPr>
          <a:xfrm>
            <a:off x="4060357" y="625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F9BF1645-BACB-269F-83E0-E452091DD247}"/>
              </a:ext>
            </a:extLst>
          </p:cNvPr>
          <p:cNvSpPr/>
          <p:nvPr/>
        </p:nvSpPr>
        <p:spPr>
          <a:xfrm>
            <a:off x="3336457" y="625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DED86DF2-A807-14EF-F8D7-7169866CD1CE}"/>
              </a:ext>
            </a:extLst>
          </p:cNvPr>
          <p:cNvSpPr/>
          <p:nvPr/>
        </p:nvSpPr>
        <p:spPr>
          <a:xfrm>
            <a:off x="2622399" y="62586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E2B6AC0-84CA-4F28-862F-2430D1D6A946}"/>
              </a:ext>
            </a:extLst>
          </p:cNvPr>
          <p:cNvSpPr/>
          <p:nvPr/>
        </p:nvSpPr>
        <p:spPr>
          <a:xfrm>
            <a:off x="9159661" y="748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322B7F7-C1F4-4A09-B072-A6E38F170AEB}"/>
              </a:ext>
            </a:extLst>
          </p:cNvPr>
          <p:cNvSpPr/>
          <p:nvPr/>
        </p:nvSpPr>
        <p:spPr>
          <a:xfrm>
            <a:off x="8434237" y="748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C86A14BF-5E44-4F16-9998-5970DD3AEA4F}"/>
              </a:ext>
            </a:extLst>
          </p:cNvPr>
          <p:cNvSpPr/>
          <p:nvPr/>
        </p:nvSpPr>
        <p:spPr>
          <a:xfrm>
            <a:off x="7711861" y="776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24D371BF-808E-49A4-B1AF-B5BF1C579C08}"/>
              </a:ext>
            </a:extLst>
          </p:cNvPr>
          <p:cNvSpPr/>
          <p:nvPr/>
        </p:nvSpPr>
        <p:spPr>
          <a:xfrm>
            <a:off x="6986437" y="776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6D5FE7F-9FAD-406D-BAF9-0C62B1D75E95}"/>
              </a:ext>
            </a:extLst>
          </p:cNvPr>
          <p:cNvSpPr/>
          <p:nvPr/>
        </p:nvSpPr>
        <p:spPr>
          <a:xfrm>
            <a:off x="6254917" y="776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7F3B910-3D74-493F-BE55-7B072BD0CB66}"/>
              </a:ext>
            </a:extLst>
          </p:cNvPr>
          <p:cNvSpPr/>
          <p:nvPr/>
        </p:nvSpPr>
        <p:spPr>
          <a:xfrm>
            <a:off x="5523397" y="776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CBF3A61-E4CF-4128-B8DD-652C5375F1F2}"/>
              </a:ext>
            </a:extLst>
          </p:cNvPr>
          <p:cNvSpPr/>
          <p:nvPr/>
        </p:nvSpPr>
        <p:spPr>
          <a:xfrm>
            <a:off x="4785781" y="773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7601EB4-7C1F-4CCB-A100-056E8B44717F}"/>
              </a:ext>
            </a:extLst>
          </p:cNvPr>
          <p:cNvSpPr/>
          <p:nvPr/>
        </p:nvSpPr>
        <p:spPr>
          <a:xfrm>
            <a:off x="4060357" y="773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7194306-D5B7-4422-87A9-7A8448F4C1DD}"/>
              </a:ext>
            </a:extLst>
          </p:cNvPr>
          <p:cNvSpPr/>
          <p:nvPr/>
        </p:nvSpPr>
        <p:spPr>
          <a:xfrm>
            <a:off x="3336457" y="773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45CF8B-1B60-4C7F-BF1D-9C3868197760}"/>
              </a:ext>
            </a:extLst>
          </p:cNvPr>
          <p:cNvSpPr/>
          <p:nvPr/>
        </p:nvSpPr>
        <p:spPr>
          <a:xfrm>
            <a:off x="8434237" y="7860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0E1A218-08CF-4750-9FB8-186BB422C25F}"/>
              </a:ext>
            </a:extLst>
          </p:cNvPr>
          <p:cNvSpPr/>
          <p:nvPr/>
        </p:nvSpPr>
        <p:spPr>
          <a:xfrm>
            <a:off x="6987961" y="14877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CAE0AB9-7E15-41EF-8B8E-609898195AD8}"/>
              </a:ext>
            </a:extLst>
          </p:cNvPr>
          <p:cNvSpPr/>
          <p:nvPr/>
        </p:nvSpPr>
        <p:spPr>
          <a:xfrm>
            <a:off x="6262537" y="14877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0A71CB1-C8BF-43BC-AA57-024A12DA85C6}"/>
              </a:ext>
            </a:extLst>
          </p:cNvPr>
          <p:cNvSpPr/>
          <p:nvPr/>
        </p:nvSpPr>
        <p:spPr>
          <a:xfrm>
            <a:off x="5531017" y="14877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1D9B797-2C08-4B90-83F0-F5E7F860E4FC}"/>
              </a:ext>
            </a:extLst>
          </p:cNvPr>
          <p:cNvSpPr/>
          <p:nvPr/>
        </p:nvSpPr>
        <p:spPr>
          <a:xfrm>
            <a:off x="4799497" y="14877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6983747E-90C0-408C-989B-515A8A1A92BE}"/>
              </a:ext>
            </a:extLst>
          </p:cNvPr>
          <p:cNvSpPr/>
          <p:nvPr/>
        </p:nvSpPr>
        <p:spPr>
          <a:xfrm>
            <a:off x="4061881" y="14849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B867CF3-6EB1-49D8-AFA3-2E30ACFCE0C3}"/>
              </a:ext>
            </a:extLst>
          </p:cNvPr>
          <p:cNvSpPr/>
          <p:nvPr/>
        </p:nvSpPr>
        <p:spPr>
          <a:xfrm>
            <a:off x="3336457" y="14849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417E61D-F361-45AB-96F1-E39452701777}"/>
              </a:ext>
            </a:extLst>
          </p:cNvPr>
          <p:cNvSpPr/>
          <p:nvPr/>
        </p:nvSpPr>
        <p:spPr>
          <a:xfrm>
            <a:off x="2612557" y="14849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402F221-83EC-4732-A939-D37EE1099C65}"/>
              </a:ext>
            </a:extLst>
          </p:cNvPr>
          <p:cNvSpPr/>
          <p:nvPr/>
        </p:nvSpPr>
        <p:spPr>
          <a:xfrm>
            <a:off x="1898499" y="1484986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9EC89C3-8788-40C1-B059-D0696C4B5AD3}"/>
              </a:ext>
            </a:extLst>
          </p:cNvPr>
          <p:cNvSpPr/>
          <p:nvPr/>
        </p:nvSpPr>
        <p:spPr>
          <a:xfrm>
            <a:off x="8435761" y="14972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8E27C62-BB0B-49B4-BE66-F03CC19B4E2B}"/>
              </a:ext>
            </a:extLst>
          </p:cNvPr>
          <p:cNvSpPr/>
          <p:nvPr/>
        </p:nvSpPr>
        <p:spPr>
          <a:xfrm>
            <a:off x="7710337" y="14972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CDBF3C2-7788-4EBE-8AF6-3E5169C73830}"/>
              </a:ext>
            </a:extLst>
          </p:cNvPr>
          <p:cNvSpPr/>
          <p:nvPr/>
        </p:nvSpPr>
        <p:spPr>
          <a:xfrm>
            <a:off x="6987961" y="21989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08F1CE6A-2F50-4EC9-BEB9-B896434B35CB}"/>
              </a:ext>
            </a:extLst>
          </p:cNvPr>
          <p:cNvSpPr/>
          <p:nvPr/>
        </p:nvSpPr>
        <p:spPr>
          <a:xfrm>
            <a:off x="6262537" y="21989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1E87F0E-4748-4B43-BEFD-8A7499E624F3}"/>
              </a:ext>
            </a:extLst>
          </p:cNvPr>
          <p:cNvSpPr/>
          <p:nvPr/>
        </p:nvSpPr>
        <p:spPr>
          <a:xfrm>
            <a:off x="5531017" y="21989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F21A63A-61FE-4209-BDA5-C5A56C80B610}"/>
              </a:ext>
            </a:extLst>
          </p:cNvPr>
          <p:cNvSpPr/>
          <p:nvPr/>
        </p:nvSpPr>
        <p:spPr>
          <a:xfrm>
            <a:off x="4799497" y="21989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82AE0B0A-649A-4DE2-A1BA-52057B838215}"/>
              </a:ext>
            </a:extLst>
          </p:cNvPr>
          <p:cNvSpPr/>
          <p:nvPr/>
        </p:nvSpPr>
        <p:spPr>
          <a:xfrm>
            <a:off x="4061881" y="21961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9ED2FAB-2EFA-41D8-A38C-E0BF79FD1D47}"/>
              </a:ext>
            </a:extLst>
          </p:cNvPr>
          <p:cNvSpPr/>
          <p:nvPr/>
        </p:nvSpPr>
        <p:spPr>
          <a:xfrm>
            <a:off x="3336457" y="21961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6C3BCB6-90F9-46BB-A7D4-87ECECA9B5B2}"/>
              </a:ext>
            </a:extLst>
          </p:cNvPr>
          <p:cNvSpPr/>
          <p:nvPr/>
        </p:nvSpPr>
        <p:spPr>
          <a:xfrm>
            <a:off x="2612557" y="21961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C6FA9EF-98B9-4396-91DD-93671525CE1F}"/>
              </a:ext>
            </a:extLst>
          </p:cNvPr>
          <p:cNvSpPr/>
          <p:nvPr/>
        </p:nvSpPr>
        <p:spPr>
          <a:xfrm>
            <a:off x="1898499" y="2196186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0AD4956-4C67-4622-9E5E-13E5DA5225FB}"/>
              </a:ext>
            </a:extLst>
          </p:cNvPr>
          <p:cNvSpPr/>
          <p:nvPr/>
        </p:nvSpPr>
        <p:spPr>
          <a:xfrm>
            <a:off x="8435761" y="22084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8D15EE47-B41F-4797-B6B4-54A7218EB31C}"/>
              </a:ext>
            </a:extLst>
          </p:cNvPr>
          <p:cNvSpPr/>
          <p:nvPr/>
        </p:nvSpPr>
        <p:spPr>
          <a:xfrm>
            <a:off x="7710337" y="22084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C5EE57B-DCC1-4C5A-9B85-18AE731DC7B0}"/>
              </a:ext>
            </a:extLst>
          </p:cNvPr>
          <p:cNvSpPr/>
          <p:nvPr/>
        </p:nvSpPr>
        <p:spPr>
          <a:xfrm>
            <a:off x="9172361" y="22084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232F41E-4217-401D-BB4B-5A7255EE830A}"/>
              </a:ext>
            </a:extLst>
          </p:cNvPr>
          <p:cNvSpPr/>
          <p:nvPr/>
        </p:nvSpPr>
        <p:spPr>
          <a:xfrm>
            <a:off x="6975261" y="29228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CADB727-E2DC-4140-BE08-B4B9A2BBFA27}"/>
              </a:ext>
            </a:extLst>
          </p:cNvPr>
          <p:cNvSpPr/>
          <p:nvPr/>
        </p:nvSpPr>
        <p:spPr>
          <a:xfrm>
            <a:off x="6249837" y="29228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AAFD00C-2726-400D-9964-0729CA5ED1BB}"/>
              </a:ext>
            </a:extLst>
          </p:cNvPr>
          <p:cNvSpPr/>
          <p:nvPr/>
        </p:nvSpPr>
        <p:spPr>
          <a:xfrm>
            <a:off x="5518317" y="29228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CA7E15EE-D7B4-4B04-B4F8-9F7191928EBE}"/>
              </a:ext>
            </a:extLst>
          </p:cNvPr>
          <p:cNvSpPr/>
          <p:nvPr/>
        </p:nvSpPr>
        <p:spPr>
          <a:xfrm>
            <a:off x="4786797" y="29228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3AA0D09B-C0EC-4BD1-A8C8-A1724DE7C2F8}"/>
              </a:ext>
            </a:extLst>
          </p:cNvPr>
          <p:cNvSpPr/>
          <p:nvPr/>
        </p:nvSpPr>
        <p:spPr>
          <a:xfrm>
            <a:off x="4049181" y="29200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0D946A96-B426-41A0-A49C-B2A08857038E}"/>
              </a:ext>
            </a:extLst>
          </p:cNvPr>
          <p:cNvSpPr/>
          <p:nvPr/>
        </p:nvSpPr>
        <p:spPr>
          <a:xfrm>
            <a:off x="3323757" y="29200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2599222-212F-4E75-AF56-0D688E5CD2BB}"/>
              </a:ext>
            </a:extLst>
          </p:cNvPr>
          <p:cNvSpPr/>
          <p:nvPr/>
        </p:nvSpPr>
        <p:spPr>
          <a:xfrm>
            <a:off x="8423061" y="29323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340B2BC0-CD50-4909-8CE0-2D154DC39722}"/>
              </a:ext>
            </a:extLst>
          </p:cNvPr>
          <p:cNvSpPr/>
          <p:nvPr/>
        </p:nvSpPr>
        <p:spPr>
          <a:xfrm>
            <a:off x="7697637" y="29323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86D6AC4-84BD-4BB0-A28B-05222780D7FC}"/>
              </a:ext>
            </a:extLst>
          </p:cNvPr>
          <p:cNvSpPr/>
          <p:nvPr/>
        </p:nvSpPr>
        <p:spPr>
          <a:xfrm>
            <a:off x="9159661" y="29323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985E0088-BFD0-4D1E-8B31-78392196A958}"/>
              </a:ext>
            </a:extLst>
          </p:cNvPr>
          <p:cNvSpPr/>
          <p:nvPr/>
        </p:nvSpPr>
        <p:spPr>
          <a:xfrm>
            <a:off x="6987961" y="3621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3EFE2C7-F586-4B8B-81BB-2AF9138EE13A}"/>
              </a:ext>
            </a:extLst>
          </p:cNvPr>
          <p:cNvSpPr/>
          <p:nvPr/>
        </p:nvSpPr>
        <p:spPr>
          <a:xfrm>
            <a:off x="6262537" y="3621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78222D3-15A0-4E97-848C-A6526FA36A19}"/>
              </a:ext>
            </a:extLst>
          </p:cNvPr>
          <p:cNvSpPr/>
          <p:nvPr/>
        </p:nvSpPr>
        <p:spPr>
          <a:xfrm>
            <a:off x="5531017" y="3621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F365A7E9-D2F2-4F01-AC91-B252D395AEDC}"/>
              </a:ext>
            </a:extLst>
          </p:cNvPr>
          <p:cNvSpPr/>
          <p:nvPr/>
        </p:nvSpPr>
        <p:spPr>
          <a:xfrm>
            <a:off x="4799497" y="36213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B2CB6E7D-5C15-4A79-886A-EEE2C6D2147E}"/>
              </a:ext>
            </a:extLst>
          </p:cNvPr>
          <p:cNvSpPr/>
          <p:nvPr/>
        </p:nvSpPr>
        <p:spPr>
          <a:xfrm>
            <a:off x="4061881" y="36185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DA9D7C5-6C97-42A4-8DE2-4508D294DAD1}"/>
              </a:ext>
            </a:extLst>
          </p:cNvPr>
          <p:cNvSpPr/>
          <p:nvPr/>
        </p:nvSpPr>
        <p:spPr>
          <a:xfrm>
            <a:off x="3336457" y="36185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5F5C819A-191F-4730-B21B-63A8926B9BD7}"/>
              </a:ext>
            </a:extLst>
          </p:cNvPr>
          <p:cNvSpPr/>
          <p:nvPr/>
        </p:nvSpPr>
        <p:spPr>
          <a:xfrm>
            <a:off x="8435761" y="36308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78AA608-863F-4540-BAA3-C66305699432}"/>
              </a:ext>
            </a:extLst>
          </p:cNvPr>
          <p:cNvSpPr/>
          <p:nvPr/>
        </p:nvSpPr>
        <p:spPr>
          <a:xfrm>
            <a:off x="7710337" y="36308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A99B0A3-A557-4FD0-9255-7E36592942FE}"/>
              </a:ext>
            </a:extLst>
          </p:cNvPr>
          <p:cNvSpPr/>
          <p:nvPr/>
        </p:nvSpPr>
        <p:spPr>
          <a:xfrm>
            <a:off x="9172361" y="36308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C02A3FC0-2ADD-47D2-8343-F5C0FA7400B4}"/>
              </a:ext>
            </a:extLst>
          </p:cNvPr>
          <p:cNvSpPr/>
          <p:nvPr/>
        </p:nvSpPr>
        <p:spPr>
          <a:xfrm>
            <a:off x="6264061" y="4332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AB0582C-7CBB-4FEB-A21B-BBDF42CE862C}"/>
              </a:ext>
            </a:extLst>
          </p:cNvPr>
          <p:cNvSpPr/>
          <p:nvPr/>
        </p:nvSpPr>
        <p:spPr>
          <a:xfrm>
            <a:off x="5538637" y="4332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B8E16C55-0799-4A2B-BAEF-B0F6FE4D13C2}"/>
              </a:ext>
            </a:extLst>
          </p:cNvPr>
          <p:cNvSpPr/>
          <p:nvPr/>
        </p:nvSpPr>
        <p:spPr>
          <a:xfrm>
            <a:off x="4807117" y="4332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3F2EFC0-4DCE-435D-8E17-487F5B268F0B}"/>
              </a:ext>
            </a:extLst>
          </p:cNvPr>
          <p:cNvSpPr/>
          <p:nvPr/>
        </p:nvSpPr>
        <p:spPr>
          <a:xfrm>
            <a:off x="4075597" y="4332565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2F06FDF-4AB9-4F73-B5B3-8F2CCE5FDBE3}"/>
              </a:ext>
            </a:extLst>
          </p:cNvPr>
          <p:cNvSpPr/>
          <p:nvPr/>
        </p:nvSpPr>
        <p:spPr>
          <a:xfrm>
            <a:off x="3337981" y="4329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1FDFF8C-3B75-4408-978B-0BF2C46722E5}"/>
              </a:ext>
            </a:extLst>
          </p:cNvPr>
          <p:cNvSpPr/>
          <p:nvPr/>
        </p:nvSpPr>
        <p:spPr>
          <a:xfrm>
            <a:off x="2612557" y="4329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83063C2A-1092-4A0C-8193-7FCB4596A4C3}"/>
              </a:ext>
            </a:extLst>
          </p:cNvPr>
          <p:cNvSpPr/>
          <p:nvPr/>
        </p:nvSpPr>
        <p:spPr>
          <a:xfrm>
            <a:off x="7711861" y="43420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D190CE4-4B6B-4BD6-9FAD-91FCC6A092BD}"/>
              </a:ext>
            </a:extLst>
          </p:cNvPr>
          <p:cNvSpPr/>
          <p:nvPr/>
        </p:nvSpPr>
        <p:spPr>
          <a:xfrm>
            <a:off x="6986437" y="43420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FCB68000-6CD7-4160-A8B5-620201DE293F}"/>
              </a:ext>
            </a:extLst>
          </p:cNvPr>
          <p:cNvSpPr/>
          <p:nvPr/>
        </p:nvSpPr>
        <p:spPr>
          <a:xfrm>
            <a:off x="8448461" y="4342090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5AB275D3-17AC-407F-9A6F-238DC99DC4A2}"/>
              </a:ext>
            </a:extLst>
          </p:cNvPr>
          <p:cNvSpPr/>
          <p:nvPr/>
        </p:nvSpPr>
        <p:spPr>
          <a:xfrm>
            <a:off x="1888657" y="4329787"/>
            <a:ext cx="713232" cy="700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84D9C891-D700-4889-A0E1-E85D4B592353}"/>
              </a:ext>
            </a:extLst>
          </p:cNvPr>
          <p:cNvSpPr/>
          <p:nvPr/>
        </p:nvSpPr>
        <p:spPr>
          <a:xfrm>
            <a:off x="7259" y="5203429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“AI KHÔNG VÁC THẬP GIÁ MÌNH MÀ ĐI THEO TÔI”,</a:t>
            </a:r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TỪ TÔI Ở ĐÂY LÀ CHỈ AI 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96C63A08-1309-4B67-B67D-2E727CE50FD8}"/>
              </a:ext>
            </a:extLst>
          </p:cNvPr>
          <p:cNvSpPr/>
          <p:nvPr/>
        </p:nvSpPr>
        <p:spPr>
          <a:xfrm>
            <a:off x="5" y="5210689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“AI ĐẾN VỚI TÔI MÀ KHÔNG 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 ...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VỢ CON,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ANH EM, CHỊ EM, VÀ CẢ MẠNG SỐNG MÌNH NỮA, THÌ KHÔNG THỂ LÀM MÔN ĐỆ TÔI ĐƯỢC.” 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C4F7CA3F-C493-4A14-87C6-E8C953F2E8C6}"/>
              </a:ext>
            </a:extLst>
          </p:cNvPr>
          <p:cNvSpPr/>
          <p:nvPr/>
        </p:nvSpPr>
        <p:spPr>
          <a:xfrm>
            <a:off x="7265" y="5188921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"AI TRONG ANH EM MUỐN XÂY MỘT CÂY THÁP, MÀ TRƯỚC TIÊN LẠI KHÔNG NGỒI XUỐNG TÍNH TOÁN PHÍ TỔN,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XEM MÌNH CÓ ĐỦ 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KHÔNG?"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BD744F65-292E-4CCE-AED9-743267EBEFAB}"/>
              </a:ext>
            </a:extLst>
          </p:cNvPr>
          <p:cNvSpPr/>
          <p:nvPr/>
        </p:nvSpPr>
        <p:spPr>
          <a:xfrm>
            <a:off x="8" y="5210693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“AI TRONG ANH EM 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HẾT NHỮNG GÌ MÌNH CÓ,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THÌ KHÔNG THỂ LÀM MÔN ĐỆ TÔI ĐƯỢC”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vi-VN" sz="32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2AE305FE-9568-413E-9F44-AF5A7048AC19}"/>
              </a:ext>
            </a:extLst>
          </p:cNvPr>
          <p:cNvSpPr/>
          <p:nvPr/>
        </p:nvSpPr>
        <p:spPr>
          <a:xfrm>
            <a:off x="-21764" y="5188921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6. Đ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ỨC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IÊ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NÓI 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LÀM GÌ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MÀ KHÔNG DỨT BỎ CHA MẸ,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VỢ CON, ANH CHỊ EM, THÌ KHÔNG THỂ LÀM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MÔN ĐỆ NGÀI ĐƯỢC ?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F2B9EDA-137A-4A6B-87F6-1ADB44C9AD48}"/>
              </a:ext>
            </a:extLst>
          </p:cNvPr>
          <p:cNvSpPr/>
          <p:nvPr/>
        </p:nvSpPr>
        <p:spPr>
          <a:xfrm>
            <a:off x="14524" y="5210692"/>
            <a:ext cx="12192000" cy="16401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7. ĐGS NÓI AI KHÔNG LÀM GÌ MÌNH MÀ ĐI THEO NGÀI,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THÌ KHÔNG THỂ LÀM MÔN ĐỆ NGÀI ĐƯỢC ? 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6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8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5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1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6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3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9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5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4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7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5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0" fill="hold">
                      <p:stCondLst>
                        <p:cond delay="0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4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3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6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9" fill="hold">
                      <p:stCondLst>
                        <p:cond delay="0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3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9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2" fill="hold">
                      <p:stCondLst>
                        <p:cond delay="0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6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8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0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6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9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2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4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5" fill="hold">
                      <p:stCondLst>
                        <p:cond delay="0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9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3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6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9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2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5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8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1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4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7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88" grpId="0" animBg="1"/>
      <p:bldP spid="88" grpId="1" animBg="1"/>
      <p:bldP spid="90" grpId="0" animBg="1"/>
      <p:bldP spid="90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511E6B-CC7E-4EFB-8EDD-EC189895E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096502"/>
              </p:ext>
            </p:extLst>
          </p:nvPr>
        </p:nvGraphicFramePr>
        <p:xfrm>
          <a:off x="373543" y="-1"/>
          <a:ext cx="11542687" cy="6633032"/>
        </p:xfrm>
        <a:graphic>
          <a:graphicData uri="http://schemas.openxmlformats.org/drawingml/2006/table">
            <a:tbl>
              <a:tblPr firstRow="1" firstCol="1" bandRow="1"/>
              <a:tblGrid>
                <a:gridCol w="1048837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Ừ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60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5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511E6B-CC7E-4EFB-8EDD-EC189895EF9D}"/>
              </a:ext>
            </a:extLst>
          </p:cNvPr>
          <p:cNvGraphicFramePr>
            <a:graphicFrameLocks noGrp="1"/>
          </p:cNvGraphicFramePr>
          <p:nvPr/>
        </p:nvGraphicFramePr>
        <p:xfrm>
          <a:off x="373543" y="-1"/>
          <a:ext cx="11542687" cy="6633032"/>
        </p:xfrm>
        <a:graphic>
          <a:graphicData uri="http://schemas.openxmlformats.org/drawingml/2006/table">
            <a:tbl>
              <a:tblPr firstRow="1" firstCol="1" bandRow="1"/>
              <a:tblGrid>
                <a:gridCol w="1048837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8837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93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Ừ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Ừ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94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60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04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2951270-E646-45E0-9F45-6D7A3838E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740" y="1047498"/>
            <a:ext cx="5684520" cy="4763004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Mạng sống mình.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Cha mẹ, vợ con.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Anh chị em.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pt-BR" sz="5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 Cả a, b và c đúng.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vi-VN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KHÔNG THỂ LÀM MÔN ĐỆ ĐỨC GIÊSU NẾU KHÔNG TỪ BỎ NHỮNG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77167"/>
            <a:ext cx="12240988" cy="815950"/>
            <a:chOff x="-1896924" y="4695363"/>
            <a:chExt cx="10567020" cy="69937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3" y="470893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pt-BR" sz="5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Cả a, b và c đúng.</a:t>
              </a:r>
              <a:endParaRPr kumimoji="0" lang="pt-BR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Thập giá mình.</a:t>
              </a:r>
              <a:endParaRPr kumimoji="0" lang="it-IT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Thân xác hư nát của mình.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Những bất toàn nhân loại.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pt-BR" sz="5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 Những bất toàn nhân loại.</a:t>
              </a:r>
              <a:endParaRPr kumimoji="0" lang="pt-BR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MUỐN THEO ĐỨC GIÊSU PHẢI VÁC CÁI GÌ ĐI THEO NGƯỜI?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14083"/>
            <a:ext cx="12260777" cy="820504"/>
            <a:chOff x="-1896924" y="4677880"/>
            <a:chExt cx="10584103" cy="70328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1890" y="467788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it-IT" sz="5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Thập giá mình.</a:t>
              </a:r>
              <a:endParaRPr kumimoji="0" lang="it-IT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Xây nhà.</a:t>
              </a:r>
              <a:endParaRPr kumimoji="0" lang="vi-VN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Xây dựng vườn nho.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Cây tháp.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Xây hội trường.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MỘT NGƯỜI XÂY CÁI GÌ THÌ PHẢI TÍNH TOÁN PHÍ TỔN THẾ NÀO KẺO XÂY KHÔNG XONG THÌ BỊ NGƯỜI TA CHÊ CƯỜI?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4639"/>
            <a:ext cx="12248199" cy="801518"/>
            <a:chOff x="-1896924" y="4684239"/>
            <a:chExt cx="10573245" cy="68700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423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Cây tháp.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có rất đông người cùng đi đường với Đức Giê-su. Người quay lại bảo họ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Sống trung tín thật thà.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Bán hết tài sản.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Từ bỏ hết những gì mình có.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 Giữ các giới luật của Thiên Chúa.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MUỐN LÀM MÔN ĐỆ ĐỨC GIÊSU PHẢI TỪ BỎ NHỮNG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27017"/>
            <a:ext cx="12257041" cy="813476"/>
            <a:chOff x="-1896924" y="4683911"/>
            <a:chExt cx="10580877" cy="697252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83911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54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Từ bỏ hết những gì mình có.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Chiến đấu.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Do thám.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Cầu hòa.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Tất cả A, B và C 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NẾU KHÔNG ĐỦ SỨC DƯƠNG ĐẦU VỚI ĐỐI PHƯƠNG, NHÀ VUA SAI SỨ ĐI LÀM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59742"/>
            <a:ext cx="12240888" cy="802859"/>
            <a:chOff x="-1896924" y="4695363"/>
            <a:chExt cx="10566934" cy="688150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697713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en-US" sz="54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 Cầu hòa.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715332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CẦN LÀM GÌ ĐỂ THEO CHÂN CHÚA GIÊSU?</a:t>
            </a:r>
            <a:endParaRPr kumimoji="0" lang="en-US" sz="5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“Ai đến với tôi mà không dứt bỏ cha mẹ, vợ con, anh em, chị em, và cả mạng sống mình nữa, thì không thể làm môn đệ tôi được.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không vác thập giá mình mà đi theo tôi, thì không thể làm môn đệ tôi được.</a:t>
            </a:r>
            <a:endParaRPr lang="en-US" sz="8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“Quả thế, ai trong anh em muốn xây một cây tháp, mà trước tiên lại không ngồi xuống tính toán phí tổn, xem mình có hoàn thành nổi không ?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8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Kẻo lỡ ra, đặt móng rồi, lại không có khả năng làm xong, thì mọi người thấy vậy sẽ lên tiếng chế diễu mà bảo: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66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‘Anh ta đã khởi công xây, nhưng chẳng có sức làm cho xong việc.’</a:t>
            </a:r>
            <a:endParaRPr lang="en-US" sz="8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69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 có vua nào đi giao chiến với một vua khác, mà trước tiên lại không ngồi xuống bàn tính xem mình có thể đem một vạn quân ra,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224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9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đương đầu với đối phương dẫn hai vạn quân tiến đánh mình chăng ?</a:t>
            </a:r>
            <a:endParaRPr lang="en-US" sz="96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30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3028</TotalTime>
  <Words>1004</Words>
  <Application>Microsoft Office PowerPoint</Application>
  <PresentationFormat>Widescreen</PresentationFormat>
  <Paragraphs>309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có rất đông người cùng đi đường với Đức Giê-su. Người quay lại bảo họ :</vt:lpstr>
      <vt:lpstr>“Ai đến với tôi mà không dứt bỏ cha mẹ, vợ con, anh em, chị em, và cả mạng sống mình nữa, thì không thể làm môn đệ tôi được.</vt:lpstr>
      <vt:lpstr>Ai không vác thập giá mình mà đi theo tôi, thì không thể làm môn đệ tôi được.</vt:lpstr>
      <vt:lpstr>“Quả thế, ai trong anh em muốn xây một cây tháp, mà trước tiên lại không ngồi xuống tính toán phí tổn, xem mình có hoàn thành nổi không ?</vt:lpstr>
      <vt:lpstr>Kẻo lỡ ra, đặt móng rồi, lại không có khả năng làm xong, thì mọi người thấy vậy sẽ lên tiếng chế diễu mà bảo:</vt:lpstr>
      <vt:lpstr>‘Anh ta đã khởi công xây, nhưng chẳng có sức làm cho xong việc.’</vt:lpstr>
      <vt:lpstr>Hoặc có vua nào đi giao chiến với một vua khác, mà trước tiên lại không ngồi xuống bàn tính xem mình có thể đem một vạn quân ra,</vt:lpstr>
      <vt:lpstr>đương đầu với đối phương dẫn hai vạn quân tiến đánh mình chăng ?</vt:lpstr>
      <vt:lpstr>Nếu không đủ sức, thì khi đối phương còn ở xa, ắt nhà vua đã phải sai sứ đi cầu hoà.</vt:lpstr>
      <vt:lpstr>Cũng vậy, ai trong anh em không từ bỏ hết những gì mình có, thì không thể làm môn đệ tôi được.”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77</cp:revision>
  <dcterms:created xsi:type="dcterms:W3CDTF">2022-01-14T15:16:50Z</dcterms:created>
  <dcterms:modified xsi:type="dcterms:W3CDTF">2025-09-06T04:52:26Z</dcterms:modified>
</cp:coreProperties>
</file>