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96" r:id="rId6"/>
    <p:sldId id="597" r:id="rId7"/>
    <p:sldId id="598" r:id="rId8"/>
    <p:sldId id="599" r:id="rId9"/>
    <p:sldId id="600" r:id="rId10"/>
    <p:sldId id="601" r:id="rId11"/>
    <p:sldId id="569" r:id="rId12"/>
    <p:sldId id="293" r:id="rId13"/>
    <p:sldId id="571" r:id="rId14"/>
    <p:sldId id="393" r:id="rId15"/>
    <p:sldId id="607" r:id="rId16"/>
    <p:sldId id="260" r:id="rId17"/>
    <p:sldId id="308" r:id="rId18"/>
    <p:sldId id="386" r:id="rId19"/>
    <p:sldId id="387" r:id="rId20"/>
    <p:sldId id="388" r:id="rId21"/>
    <p:sldId id="391" r:id="rId22"/>
    <p:sldId id="296" r:id="rId2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558" y="15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18/08/2025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XXI THƯỜNG NIÊN - 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còn mình lại bị đuổi ra ngoài. Thiên hạ sẽ từ đông tây nam bắc đến dự tiệc trong Nước Thiên Chúa.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78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“Và kìa có những kẻ đứng chót sẽ lên hàng đầu, và có những kẻ đứng đầu sẽ xuống hàng chót.”</a:t>
            </a:r>
            <a: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621209" y="272754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16375" y="163136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16375" y="716136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16375" y="1269136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16375" y="1778273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16375" y="2319283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174313"/>
              </p:ext>
            </p:extLst>
          </p:nvPr>
        </p:nvGraphicFramePr>
        <p:xfrm>
          <a:off x="996568" y="101429"/>
          <a:ext cx="9554048" cy="4807458"/>
        </p:xfrm>
        <a:graphic>
          <a:graphicData uri="http://schemas.openxmlformats.org/drawingml/2006/table">
            <a:tbl>
              <a:tblPr firstRow="1" firstCol="1" bandRow="1"/>
              <a:tblGrid>
                <a:gridCol w="867972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67972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67972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67972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868880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238452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Ị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46911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036263"/>
                  </a:ext>
                </a:extLst>
              </a:tr>
              <a:tr h="485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6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36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696578"/>
                  </a:ext>
                </a:extLst>
              </a:tr>
            </a:tbl>
          </a:graphicData>
        </a:graphic>
      </p:graphicFrame>
      <p:sp>
        <p:nvSpPr>
          <p:cNvPr id="182" name="Rectangle 181">
            <a:extLst>
              <a:ext uri="{FF2B5EF4-FFF2-40B4-BE49-F238E27FC236}">
                <a16:creationId xmlns:a16="http://schemas.microsoft.com/office/drawing/2014/main" id="{6F377E60-25D2-0019-D6DC-249F3991EE0F}"/>
              </a:ext>
            </a:extLst>
          </p:cNvPr>
          <p:cNvSpPr/>
          <p:nvPr/>
        </p:nvSpPr>
        <p:spPr>
          <a:xfrm>
            <a:off x="0" y="5103095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HÃY CHIẾN ĐẤU ĐỂ QUA ĐƯỢC CỬA HẸP MÀ VÀO, VÌ CÓ NHIỀU NGƯỜI SẼ TÌM … … MÀ KHÔNG THỂ ĐƯỢC?</a:t>
            </a:r>
            <a:endParaRPr lang="vi-VN" sz="4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9" name="Star: 10 Points 48">
            <a:extLst>
              <a:ext uri="{FF2B5EF4-FFF2-40B4-BE49-F238E27FC236}">
                <a16:creationId xmlns:a16="http://schemas.microsoft.com/office/drawing/2014/main" id="{008099BE-A6FE-43A5-CC54-89CBF7ED5FAB}"/>
              </a:ext>
            </a:extLst>
          </p:cNvPr>
          <p:cNvSpPr/>
          <p:nvPr/>
        </p:nvSpPr>
        <p:spPr>
          <a:xfrm>
            <a:off x="316375" y="2870070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Star: 10 Points 49">
            <a:extLst>
              <a:ext uri="{FF2B5EF4-FFF2-40B4-BE49-F238E27FC236}">
                <a16:creationId xmlns:a16="http://schemas.microsoft.com/office/drawing/2014/main" id="{20A53D10-EAD7-3808-60F3-94BB7197AB50}"/>
              </a:ext>
            </a:extLst>
          </p:cNvPr>
          <p:cNvSpPr/>
          <p:nvPr/>
        </p:nvSpPr>
        <p:spPr>
          <a:xfrm>
            <a:off x="316375" y="3423070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Star: 10 Points 50">
            <a:extLst>
              <a:ext uri="{FF2B5EF4-FFF2-40B4-BE49-F238E27FC236}">
                <a16:creationId xmlns:a16="http://schemas.microsoft.com/office/drawing/2014/main" id="{9C41AF7A-DA2F-4978-4238-537CC95BC63C}"/>
              </a:ext>
            </a:extLst>
          </p:cNvPr>
          <p:cNvSpPr/>
          <p:nvPr/>
        </p:nvSpPr>
        <p:spPr>
          <a:xfrm>
            <a:off x="316375" y="3976070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Star: 10 Points 51">
            <a:extLst>
              <a:ext uri="{FF2B5EF4-FFF2-40B4-BE49-F238E27FC236}">
                <a16:creationId xmlns:a16="http://schemas.microsoft.com/office/drawing/2014/main" id="{8FCE69A1-9020-E65A-8258-2C7629E0B3BD}"/>
              </a:ext>
            </a:extLst>
          </p:cNvPr>
          <p:cNvSpPr/>
          <p:nvPr/>
        </p:nvSpPr>
        <p:spPr>
          <a:xfrm>
            <a:off x="316375" y="4485207"/>
            <a:ext cx="457200" cy="3657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AD340B-E3DF-CA19-A07A-882023C2DB2A}"/>
              </a:ext>
            </a:extLst>
          </p:cNvPr>
          <p:cNvSpPr/>
          <p:nvPr/>
        </p:nvSpPr>
        <p:spPr>
          <a:xfrm>
            <a:off x="2733040" y="9652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3C1A62F-D478-B708-1599-9DD64D01C90D}"/>
              </a:ext>
            </a:extLst>
          </p:cNvPr>
          <p:cNvSpPr/>
          <p:nvPr/>
        </p:nvSpPr>
        <p:spPr>
          <a:xfrm>
            <a:off x="3601720" y="9652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B6B582-D8E3-7F61-7B5B-DB195A7EB523}"/>
              </a:ext>
            </a:extLst>
          </p:cNvPr>
          <p:cNvSpPr/>
          <p:nvPr/>
        </p:nvSpPr>
        <p:spPr>
          <a:xfrm>
            <a:off x="4469512" y="9646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8CB42EA-C6AA-6601-33FC-13A26C8AE64A}"/>
              </a:ext>
            </a:extLst>
          </p:cNvPr>
          <p:cNvSpPr/>
          <p:nvPr/>
        </p:nvSpPr>
        <p:spPr>
          <a:xfrm>
            <a:off x="5338192" y="9646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412E91B-D4ED-B789-65BC-B36EB410BC7D}"/>
              </a:ext>
            </a:extLst>
          </p:cNvPr>
          <p:cNvSpPr/>
          <p:nvPr/>
        </p:nvSpPr>
        <p:spPr>
          <a:xfrm>
            <a:off x="6208650" y="9652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0413B17-21CD-91E0-811C-9ECB206FDCB5}"/>
              </a:ext>
            </a:extLst>
          </p:cNvPr>
          <p:cNvSpPr/>
          <p:nvPr/>
        </p:nvSpPr>
        <p:spPr>
          <a:xfrm>
            <a:off x="7076442" y="9646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926F7D-5303-BD27-A395-ECE867EC849B}"/>
              </a:ext>
            </a:extLst>
          </p:cNvPr>
          <p:cNvSpPr/>
          <p:nvPr/>
        </p:nvSpPr>
        <p:spPr>
          <a:xfrm>
            <a:off x="7945122" y="9646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BC9E04D-F8EB-1E55-D224-4260CB852EE2}"/>
              </a:ext>
            </a:extLst>
          </p:cNvPr>
          <p:cNvSpPr/>
          <p:nvPr/>
        </p:nvSpPr>
        <p:spPr>
          <a:xfrm>
            <a:off x="996568" y="63814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6069D31-2BE7-7AA3-C74A-74E30D045B8D}"/>
              </a:ext>
            </a:extLst>
          </p:cNvPr>
          <p:cNvSpPr/>
          <p:nvPr/>
        </p:nvSpPr>
        <p:spPr>
          <a:xfrm>
            <a:off x="1865248" y="63814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5CD56E0-760E-9482-88FD-54980C92B85E}"/>
              </a:ext>
            </a:extLst>
          </p:cNvPr>
          <p:cNvSpPr/>
          <p:nvPr/>
        </p:nvSpPr>
        <p:spPr>
          <a:xfrm>
            <a:off x="2733040" y="63809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2A49E98-8DC1-A0CC-6A06-7FEF2EEAA189}"/>
              </a:ext>
            </a:extLst>
          </p:cNvPr>
          <p:cNvSpPr/>
          <p:nvPr/>
        </p:nvSpPr>
        <p:spPr>
          <a:xfrm>
            <a:off x="3601720" y="63809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0B3960-4E3C-365E-BA7F-47A752858FB3}"/>
              </a:ext>
            </a:extLst>
          </p:cNvPr>
          <p:cNvSpPr/>
          <p:nvPr/>
        </p:nvSpPr>
        <p:spPr>
          <a:xfrm>
            <a:off x="4472178" y="63814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D2D3662-8119-FFFA-3A10-45E465937C70}"/>
              </a:ext>
            </a:extLst>
          </p:cNvPr>
          <p:cNvSpPr/>
          <p:nvPr/>
        </p:nvSpPr>
        <p:spPr>
          <a:xfrm>
            <a:off x="5339970" y="63809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4469115-4014-2B2A-F374-F7E3EF6F86CB}"/>
              </a:ext>
            </a:extLst>
          </p:cNvPr>
          <p:cNvSpPr/>
          <p:nvPr/>
        </p:nvSpPr>
        <p:spPr>
          <a:xfrm>
            <a:off x="6208650" y="63809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63D33B-E0E5-3548-E0A3-0CA7310E7F1B}"/>
              </a:ext>
            </a:extLst>
          </p:cNvPr>
          <p:cNvSpPr/>
          <p:nvPr/>
        </p:nvSpPr>
        <p:spPr>
          <a:xfrm>
            <a:off x="7080697" y="635692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B97B790-21F7-3173-FDCE-8CD9D075ADCF}"/>
              </a:ext>
            </a:extLst>
          </p:cNvPr>
          <p:cNvSpPr/>
          <p:nvPr/>
        </p:nvSpPr>
        <p:spPr>
          <a:xfrm>
            <a:off x="7948489" y="63563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647A413-8936-0318-5C9A-0B5321D58272}"/>
              </a:ext>
            </a:extLst>
          </p:cNvPr>
          <p:cNvSpPr/>
          <p:nvPr/>
        </p:nvSpPr>
        <p:spPr>
          <a:xfrm>
            <a:off x="8817169" y="63563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FB223E8-79B1-D56E-D3CA-7C2A169AA6FA}"/>
              </a:ext>
            </a:extLst>
          </p:cNvPr>
          <p:cNvSpPr/>
          <p:nvPr/>
        </p:nvSpPr>
        <p:spPr>
          <a:xfrm>
            <a:off x="2731327" y="117472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310FBBA-2A26-1921-2FCE-BD08603C80C9}"/>
              </a:ext>
            </a:extLst>
          </p:cNvPr>
          <p:cNvSpPr/>
          <p:nvPr/>
        </p:nvSpPr>
        <p:spPr>
          <a:xfrm>
            <a:off x="3594927" y="117472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9B27251-7BE7-9130-12D8-BCA67FC31B4E}"/>
              </a:ext>
            </a:extLst>
          </p:cNvPr>
          <p:cNvSpPr/>
          <p:nvPr/>
        </p:nvSpPr>
        <p:spPr>
          <a:xfrm>
            <a:off x="4472879" y="117466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E5063D7-42F6-C53E-92AD-BD33A3660557}"/>
              </a:ext>
            </a:extLst>
          </p:cNvPr>
          <p:cNvSpPr/>
          <p:nvPr/>
        </p:nvSpPr>
        <p:spPr>
          <a:xfrm>
            <a:off x="5346639" y="117974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3824DC2-6566-B43C-CD4B-C876E3D49F32}"/>
              </a:ext>
            </a:extLst>
          </p:cNvPr>
          <p:cNvSpPr/>
          <p:nvPr/>
        </p:nvSpPr>
        <p:spPr>
          <a:xfrm>
            <a:off x="6217097" y="117980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54BB3D6-A007-9748-98EA-9C5DE140DF40}"/>
              </a:ext>
            </a:extLst>
          </p:cNvPr>
          <p:cNvSpPr/>
          <p:nvPr/>
        </p:nvSpPr>
        <p:spPr>
          <a:xfrm>
            <a:off x="7084889" y="117974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031E64C-020A-50E0-E7CA-E85A7A790743}"/>
              </a:ext>
            </a:extLst>
          </p:cNvPr>
          <p:cNvSpPr/>
          <p:nvPr/>
        </p:nvSpPr>
        <p:spPr>
          <a:xfrm>
            <a:off x="7953569" y="117974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9CF1269B-357C-7002-7D25-023189607344}"/>
              </a:ext>
            </a:extLst>
          </p:cNvPr>
          <p:cNvSpPr/>
          <p:nvPr/>
        </p:nvSpPr>
        <p:spPr>
          <a:xfrm>
            <a:off x="3600958" y="170867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ADD3114-0BFA-2A2E-20D0-6F11F459857F}"/>
              </a:ext>
            </a:extLst>
          </p:cNvPr>
          <p:cNvSpPr/>
          <p:nvPr/>
        </p:nvSpPr>
        <p:spPr>
          <a:xfrm>
            <a:off x="4468750" y="170861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9E368A6-1621-ECB6-757E-C2ABEFB1668D}"/>
              </a:ext>
            </a:extLst>
          </p:cNvPr>
          <p:cNvSpPr/>
          <p:nvPr/>
        </p:nvSpPr>
        <p:spPr>
          <a:xfrm>
            <a:off x="5337430" y="170861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6C7453D-7EF0-0EB7-CB11-636679FDF7BA}"/>
              </a:ext>
            </a:extLst>
          </p:cNvPr>
          <p:cNvSpPr/>
          <p:nvPr/>
        </p:nvSpPr>
        <p:spPr>
          <a:xfrm>
            <a:off x="6207888" y="170867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6DA5D48-0E3D-3ACA-AC31-31AFC98A3BED}"/>
              </a:ext>
            </a:extLst>
          </p:cNvPr>
          <p:cNvSpPr/>
          <p:nvPr/>
        </p:nvSpPr>
        <p:spPr>
          <a:xfrm>
            <a:off x="7075680" y="170861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B50BE1D-2187-E161-37B0-FD5A1BECA751}"/>
              </a:ext>
            </a:extLst>
          </p:cNvPr>
          <p:cNvSpPr/>
          <p:nvPr/>
        </p:nvSpPr>
        <p:spPr>
          <a:xfrm>
            <a:off x="7944360" y="170861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1918E4-37A0-A091-6153-7E7CE65B1072}"/>
              </a:ext>
            </a:extLst>
          </p:cNvPr>
          <p:cNvSpPr/>
          <p:nvPr/>
        </p:nvSpPr>
        <p:spPr>
          <a:xfrm>
            <a:off x="8817593" y="17046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204773E5-CC40-8C99-574E-3D91167935AF}"/>
              </a:ext>
            </a:extLst>
          </p:cNvPr>
          <p:cNvSpPr/>
          <p:nvPr/>
        </p:nvSpPr>
        <p:spPr>
          <a:xfrm>
            <a:off x="1864486" y="2245872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6343AC3-74F1-609B-A515-BB6470F5253B}"/>
              </a:ext>
            </a:extLst>
          </p:cNvPr>
          <p:cNvSpPr/>
          <p:nvPr/>
        </p:nvSpPr>
        <p:spPr>
          <a:xfrm>
            <a:off x="2733166" y="2245872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DA07FB2-37DB-4C2F-1931-CA026AB71387}"/>
              </a:ext>
            </a:extLst>
          </p:cNvPr>
          <p:cNvSpPr/>
          <p:nvPr/>
        </p:nvSpPr>
        <p:spPr>
          <a:xfrm>
            <a:off x="3600958" y="22458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A6BEAF85-DC15-A07B-8159-D9D1640261E1}"/>
              </a:ext>
            </a:extLst>
          </p:cNvPr>
          <p:cNvSpPr/>
          <p:nvPr/>
        </p:nvSpPr>
        <p:spPr>
          <a:xfrm>
            <a:off x="4469638" y="22458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3212589-3D7B-C33D-200F-76631DD91658}"/>
              </a:ext>
            </a:extLst>
          </p:cNvPr>
          <p:cNvSpPr/>
          <p:nvPr/>
        </p:nvSpPr>
        <p:spPr>
          <a:xfrm>
            <a:off x="5340096" y="2245872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B2AFFEA8-B68E-7013-2D42-D38F482E290B}"/>
              </a:ext>
            </a:extLst>
          </p:cNvPr>
          <p:cNvSpPr/>
          <p:nvPr/>
        </p:nvSpPr>
        <p:spPr>
          <a:xfrm>
            <a:off x="6207888" y="22458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E647A8D-0BFB-01CF-E2FD-3B903C310768}"/>
              </a:ext>
            </a:extLst>
          </p:cNvPr>
          <p:cNvSpPr/>
          <p:nvPr/>
        </p:nvSpPr>
        <p:spPr>
          <a:xfrm>
            <a:off x="7076568" y="22458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E5DA0B8-9ACE-ECD8-55A8-B8A8E4483E0C}"/>
              </a:ext>
            </a:extLst>
          </p:cNvPr>
          <p:cNvSpPr/>
          <p:nvPr/>
        </p:nvSpPr>
        <p:spPr>
          <a:xfrm>
            <a:off x="7948615" y="2243415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37D21E9-9DCA-B40A-E126-EFE8432A5B35}"/>
              </a:ext>
            </a:extLst>
          </p:cNvPr>
          <p:cNvSpPr/>
          <p:nvPr/>
        </p:nvSpPr>
        <p:spPr>
          <a:xfrm>
            <a:off x="3601785" y="277073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50C7A5E-B985-F721-9189-21DA1EA2084B}"/>
              </a:ext>
            </a:extLst>
          </p:cNvPr>
          <p:cNvSpPr/>
          <p:nvPr/>
        </p:nvSpPr>
        <p:spPr>
          <a:xfrm>
            <a:off x="4470465" y="277073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D617BE87-776D-DEBE-A1DC-93457971ECCA}"/>
              </a:ext>
            </a:extLst>
          </p:cNvPr>
          <p:cNvSpPr/>
          <p:nvPr/>
        </p:nvSpPr>
        <p:spPr>
          <a:xfrm>
            <a:off x="5338257" y="277067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2D66F07-D8DA-0C11-E898-9913A7ACF960}"/>
              </a:ext>
            </a:extLst>
          </p:cNvPr>
          <p:cNvSpPr/>
          <p:nvPr/>
        </p:nvSpPr>
        <p:spPr>
          <a:xfrm>
            <a:off x="6206937" y="277067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7EAAF20-2326-B6DB-14D5-4BA28BC1112C}"/>
              </a:ext>
            </a:extLst>
          </p:cNvPr>
          <p:cNvSpPr/>
          <p:nvPr/>
        </p:nvSpPr>
        <p:spPr>
          <a:xfrm>
            <a:off x="7077395" y="2770737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34CF007-10D9-99C4-5A59-7918648CD05F}"/>
              </a:ext>
            </a:extLst>
          </p:cNvPr>
          <p:cNvSpPr/>
          <p:nvPr/>
        </p:nvSpPr>
        <p:spPr>
          <a:xfrm>
            <a:off x="7945187" y="277067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D456139-2B98-1943-CD5A-CB35EA2C94DC}"/>
              </a:ext>
            </a:extLst>
          </p:cNvPr>
          <p:cNvSpPr/>
          <p:nvPr/>
        </p:nvSpPr>
        <p:spPr>
          <a:xfrm>
            <a:off x="8813867" y="277067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41802F6-DFE1-B2B1-0E67-F51EB7003652}"/>
              </a:ext>
            </a:extLst>
          </p:cNvPr>
          <p:cNvSpPr/>
          <p:nvPr/>
        </p:nvSpPr>
        <p:spPr>
          <a:xfrm>
            <a:off x="2728086" y="330435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4A18E26-4AB8-FA2D-E8CE-0559564596B8}"/>
              </a:ext>
            </a:extLst>
          </p:cNvPr>
          <p:cNvSpPr/>
          <p:nvPr/>
        </p:nvSpPr>
        <p:spPr>
          <a:xfrm>
            <a:off x="3596766" y="330435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04B2C1D-20E1-3878-5CDD-ACCE854C3446}"/>
              </a:ext>
            </a:extLst>
          </p:cNvPr>
          <p:cNvSpPr/>
          <p:nvPr/>
        </p:nvSpPr>
        <p:spPr>
          <a:xfrm>
            <a:off x="4464558" y="330430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2C54FF2-087E-77D3-C0F0-7D23F50D0C04}"/>
              </a:ext>
            </a:extLst>
          </p:cNvPr>
          <p:cNvSpPr/>
          <p:nvPr/>
        </p:nvSpPr>
        <p:spPr>
          <a:xfrm>
            <a:off x="5333238" y="330430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30B56AF-8F1C-697E-439D-2EA7BDC4D025}"/>
              </a:ext>
            </a:extLst>
          </p:cNvPr>
          <p:cNvSpPr/>
          <p:nvPr/>
        </p:nvSpPr>
        <p:spPr>
          <a:xfrm>
            <a:off x="6203696" y="3304359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C2131C4-7D93-3239-4173-A0398536AFC1}"/>
              </a:ext>
            </a:extLst>
          </p:cNvPr>
          <p:cNvSpPr/>
          <p:nvPr/>
        </p:nvSpPr>
        <p:spPr>
          <a:xfrm>
            <a:off x="7071488" y="330430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9B9F55C-7409-F1C8-E7BC-FB0DC609ED2C}"/>
              </a:ext>
            </a:extLst>
          </p:cNvPr>
          <p:cNvSpPr/>
          <p:nvPr/>
        </p:nvSpPr>
        <p:spPr>
          <a:xfrm>
            <a:off x="7940168" y="330430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865F126D-5C65-5E86-2C19-416B32051C41}"/>
              </a:ext>
            </a:extLst>
          </p:cNvPr>
          <p:cNvSpPr/>
          <p:nvPr/>
        </p:nvSpPr>
        <p:spPr>
          <a:xfrm>
            <a:off x="8812215" y="3301902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F10A67B-9512-0A04-4460-0A734819C356}"/>
              </a:ext>
            </a:extLst>
          </p:cNvPr>
          <p:cNvSpPr/>
          <p:nvPr/>
        </p:nvSpPr>
        <p:spPr>
          <a:xfrm>
            <a:off x="1869440" y="384907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E599E37-58E9-9B0C-CF50-AF74F394AEB8}"/>
              </a:ext>
            </a:extLst>
          </p:cNvPr>
          <p:cNvSpPr/>
          <p:nvPr/>
        </p:nvSpPr>
        <p:spPr>
          <a:xfrm>
            <a:off x="2738120" y="384907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C30EEA8-F5CC-7CCD-F34A-48531257E9ED}"/>
              </a:ext>
            </a:extLst>
          </p:cNvPr>
          <p:cNvSpPr/>
          <p:nvPr/>
        </p:nvSpPr>
        <p:spPr>
          <a:xfrm>
            <a:off x="3605912" y="384901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1EB506-A28A-8D27-8234-E2D00ECB211B}"/>
              </a:ext>
            </a:extLst>
          </p:cNvPr>
          <p:cNvSpPr/>
          <p:nvPr/>
        </p:nvSpPr>
        <p:spPr>
          <a:xfrm>
            <a:off x="4474592" y="384901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33ED5F2-5E6B-103E-3AEC-7DC69024D05D}"/>
              </a:ext>
            </a:extLst>
          </p:cNvPr>
          <p:cNvSpPr/>
          <p:nvPr/>
        </p:nvSpPr>
        <p:spPr>
          <a:xfrm>
            <a:off x="5345050" y="3849070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225536E-D0A2-CB70-FEAF-8861E29BD4CF}"/>
              </a:ext>
            </a:extLst>
          </p:cNvPr>
          <p:cNvSpPr/>
          <p:nvPr/>
        </p:nvSpPr>
        <p:spPr>
          <a:xfrm>
            <a:off x="6212842" y="384901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29B7922-4C57-DBAE-6F78-D5EDE2173026}"/>
              </a:ext>
            </a:extLst>
          </p:cNvPr>
          <p:cNvSpPr/>
          <p:nvPr/>
        </p:nvSpPr>
        <p:spPr>
          <a:xfrm>
            <a:off x="7081522" y="3849011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125D760-B98A-F48F-F886-9769D8A37CF9}"/>
              </a:ext>
            </a:extLst>
          </p:cNvPr>
          <p:cNvSpPr/>
          <p:nvPr/>
        </p:nvSpPr>
        <p:spPr>
          <a:xfrm>
            <a:off x="7953569" y="3846613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95324A9-43E1-FFF4-0894-FBCADBD7830D}"/>
              </a:ext>
            </a:extLst>
          </p:cNvPr>
          <p:cNvSpPr/>
          <p:nvPr/>
        </p:nvSpPr>
        <p:spPr>
          <a:xfrm>
            <a:off x="1860168" y="4375475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01D2406-0C55-352B-7F79-DB5E1F558615}"/>
              </a:ext>
            </a:extLst>
          </p:cNvPr>
          <p:cNvSpPr/>
          <p:nvPr/>
        </p:nvSpPr>
        <p:spPr>
          <a:xfrm>
            <a:off x="2728848" y="4375475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0A59F0D-DFA8-5722-2DA6-D78937AD9749}"/>
              </a:ext>
            </a:extLst>
          </p:cNvPr>
          <p:cNvSpPr/>
          <p:nvPr/>
        </p:nvSpPr>
        <p:spPr>
          <a:xfrm>
            <a:off x="3596640" y="4375416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AB846E99-BD51-E042-E7F6-AF19D29ACAE9}"/>
              </a:ext>
            </a:extLst>
          </p:cNvPr>
          <p:cNvSpPr/>
          <p:nvPr/>
        </p:nvSpPr>
        <p:spPr>
          <a:xfrm>
            <a:off x="4465320" y="4375416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EC83201A-70DD-4B7B-0A0F-ABF0DFF5E1DA}"/>
              </a:ext>
            </a:extLst>
          </p:cNvPr>
          <p:cNvSpPr/>
          <p:nvPr/>
        </p:nvSpPr>
        <p:spPr>
          <a:xfrm>
            <a:off x="5335778" y="4375475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7546942-B93D-48C0-6A60-1ED929D82475}"/>
              </a:ext>
            </a:extLst>
          </p:cNvPr>
          <p:cNvSpPr/>
          <p:nvPr/>
        </p:nvSpPr>
        <p:spPr>
          <a:xfrm>
            <a:off x="6203570" y="4375416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CA2A7B0-2DAB-DDFB-16C8-7C034DC0F17F}"/>
              </a:ext>
            </a:extLst>
          </p:cNvPr>
          <p:cNvSpPr/>
          <p:nvPr/>
        </p:nvSpPr>
        <p:spPr>
          <a:xfrm>
            <a:off x="7072250" y="4375416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ADF1FDEC-F6BD-8A3D-17DB-6746FFA7783E}"/>
              </a:ext>
            </a:extLst>
          </p:cNvPr>
          <p:cNvSpPr/>
          <p:nvPr/>
        </p:nvSpPr>
        <p:spPr>
          <a:xfrm>
            <a:off x="7944297" y="4373018"/>
            <a:ext cx="863600" cy="528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997905C0-4268-4D52-B8FA-10044F366446}"/>
              </a:ext>
            </a:extLst>
          </p:cNvPr>
          <p:cNvSpPr/>
          <p:nvPr/>
        </p:nvSpPr>
        <p:spPr>
          <a:xfrm>
            <a:off x="10160" y="510262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32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CÓ KẺ HỎI ĐỨC GIÊSU: "THƯA NGÀI, NHỮNG NGƯỜI ĐƯỢC CỨU THOÁT THÌ ÍT, CÓ PHẢI KHÔNG?” KHI NGÀI ĐANG TRÊN ĐƯỜNG ĐI ĐÂU?</a:t>
            </a:r>
            <a:endParaRPr lang="vi-VN" sz="32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C591195C-6A3C-9473-9CBC-061A466261D6}"/>
              </a:ext>
            </a:extLst>
          </p:cNvPr>
          <p:cNvSpPr/>
          <p:nvPr/>
        </p:nvSpPr>
        <p:spPr>
          <a:xfrm>
            <a:off x="10160" y="512294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CÁC ANH ĐẤY Ư ? 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BIẾT CÁC ANH TỪ ĐÂU ĐẾN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vi-VN" sz="4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B55EF36D-BDC8-2B39-231B-E9B7E9793BC3}"/>
              </a:ext>
            </a:extLst>
          </p:cNvPr>
          <p:cNvSpPr/>
          <p:nvPr/>
        </p:nvSpPr>
        <p:spPr>
          <a:xfrm>
            <a:off x="10160" y="512294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BẤY GIỜ ANH EM SẼ LÀM GÌ VÀ NGHIẾN RĂNG?</a:t>
            </a:r>
            <a:endParaRPr lang="vi-VN" sz="4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19851687-6CBD-078B-58D3-61A56CBADF69}"/>
              </a:ext>
            </a:extLst>
          </p:cNvPr>
          <p:cNvSpPr/>
          <p:nvPr/>
        </p:nvSpPr>
        <p:spPr>
          <a:xfrm>
            <a:off x="0" y="510262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‘TA KHÔNG BIẾT CÁC ANH TỪ ĐÂU ĐẾN. CÚT ĐI 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MẮT TA, HỠI TẤT CẢ NHỮNG QUÂN LÀM ĐIỀU BẤT CHÍNH !’</a:t>
            </a:r>
            <a:endParaRPr lang="vi-VN" sz="36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708E77A-3B43-7EAA-1F05-F3F2A871845B}"/>
              </a:ext>
            </a:extLst>
          </p:cNvPr>
          <p:cNvSpPr/>
          <p:nvPr/>
        </p:nvSpPr>
        <p:spPr>
          <a:xfrm>
            <a:off x="0" y="510262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ANH EM SẼ KHÓC LÓC NGHIẾN RĂNG, KHI THẤY CÁC ÔNG NÀO CÙNG TẤT CẢ CÁC NGÔN SỨ ĐƯỢC Ở TRONG NƯỚC THIÊN CHÚA?</a:t>
            </a:r>
            <a:endParaRPr lang="vi-VN" sz="36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AC708D34-C24D-B5BA-03DF-A6FA0E97270F}"/>
              </a:ext>
            </a:extLst>
          </p:cNvPr>
          <p:cNvSpPr/>
          <p:nvPr/>
        </p:nvSpPr>
        <p:spPr>
          <a:xfrm>
            <a:off x="0" y="5102621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GIÊ-SU ĐI NGANG QUA ĐÂU VÀ LÀNG MẠC MÀ GIẢNG DẠY?</a:t>
            </a:r>
            <a:endParaRPr lang="vi-VN" sz="4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0823DE79-F511-1EE7-92B2-C59050426909}"/>
              </a:ext>
            </a:extLst>
          </p:cNvPr>
          <p:cNvSpPr/>
          <p:nvPr/>
        </p:nvSpPr>
        <p:spPr>
          <a:xfrm>
            <a:off x="-10160" y="5122657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AI ĐI QUA THÀNH THỊ VÀ LÀNG MẠC ĐỂ GIẢNG DẠY?</a:t>
            </a:r>
            <a:endParaRPr lang="vi-VN" sz="4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41A20B2-1E8C-DB42-7AC9-E9A5CE86438D}"/>
              </a:ext>
            </a:extLst>
          </p:cNvPr>
          <p:cNvSpPr/>
          <p:nvPr/>
        </p:nvSpPr>
        <p:spPr>
          <a:xfrm>
            <a:off x="20320" y="5112497"/>
            <a:ext cx="12192000" cy="1703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NGÀI CŨNG ĐÃ TỪNG GIẢNG DẠY TRÊN CÁC CÁI GÌ CỦA CHÚNG TÔI?</a:t>
            </a:r>
            <a:endParaRPr lang="vi-VN" sz="4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5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8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2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2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9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7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3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1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9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1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2" fill="hold">
                      <p:stCondLst>
                        <p:cond delay="0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6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3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6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8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4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>
                      <p:stCondLst>
                        <p:cond delay="0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1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1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4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0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3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6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9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182" grpId="0" animBg="1"/>
      <p:bldP spid="182" grpId="1" animBg="1"/>
      <p:bldP spid="3" grpId="0" animBg="1"/>
      <p:bldP spid="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2" grpId="0" animBg="1"/>
      <p:bldP spid="62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7" grpId="0" animBg="1"/>
      <p:bldP spid="127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A5532E-D6FE-039C-8737-17F7B45F0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602901"/>
              </p:ext>
            </p:extLst>
          </p:nvPr>
        </p:nvGraphicFramePr>
        <p:xfrm>
          <a:off x="996568" y="101428"/>
          <a:ext cx="10575670" cy="6553368"/>
        </p:xfrm>
        <a:graphic>
          <a:graphicData uri="http://schemas.openxmlformats.org/drawingml/2006/table">
            <a:tbl>
              <a:tblPr firstRow="1" firstCol="1" bandRow="1"/>
              <a:tblGrid>
                <a:gridCol w="960785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238452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Ị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4691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036263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696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A5532E-D6FE-039C-8737-17F7B45F0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723194"/>
              </p:ext>
            </p:extLst>
          </p:nvPr>
        </p:nvGraphicFramePr>
        <p:xfrm>
          <a:off x="996568" y="101428"/>
          <a:ext cx="10575670" cy="6553368"/>
        </p:xfrm>
        <a:graphic>
          <a:graphicData uri="http://schemas.openxmlformats.org/drawingml/2006/table">
            <a:tbl>
              <a:tblPr firstRow="1" firstCol="1" bandRow="1"/>
              <a:tblGrid>
                <a:gridCol w="960785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60785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61790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238452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Ị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46911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036263"/>
                  </a:ext>
                </a:extLst>
              </a:tr>
              <a:tr h="728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696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77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DFC8C8F-0A2C-4F67-8CDB-533FE83C5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324" y="584363"/>
            <a:ext cx="6331352" cy="5304981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 nổi tiếng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Dành phần thắng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Vào Nước Trời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Qua cửa hẹp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NÓI: “HÃY CHIẾN ĐẤU ĐỂ LÀM GÌ”?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1884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Qua cửa hẹp</a:t>
              </a:r>
              <a:endParaRPr kumimoji="0" lang="pt-BR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Tội lỗi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Bất chính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Gian ác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Tất cả các ý trên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'TA KHÔNG BIẾT CÁC ANH TỪ ĐÂU ĐẾN. CÚT ĐI CHO KHUẤT MẮT TA, HỠI TẤT CẢ NHỮNG QUÂN LÀM ĐIỀU GÌ’?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39331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Gian ác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Gặp gỡ anh em họ hàng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Dự tiệc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Hưởng hạnh phúc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Ca tụng Thiên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THIÊN HẠ SẼ TỪ ĐÔNG TÂY NAM BẮC ĐẾN LÀM GÌ TRONG NƯỚC THIÊN CHÚA?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52137"/>
            <a:ext cx="12248199" cy="802934"/>
            <a:chOff x="-1896924" y="4683021"/>
            <a:chExt cx="10573245" cy="6882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3021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Dự tiệc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trên đường lên Giê-ru-sa-lem, Đức Giê-su đi ngang qua các thành thị và làng mạc mà giảng dạy. Có kẻ hỏi Người :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Đứng dậy mà đi.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Sống đạo tốt.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Cầu xin.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Chiến đấu.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MUỐN QUA ĐƯỢC CỬA HẸP THÌ PHẢI LÀM GÌ?</a:t>
            </a:r>
            <a:endParaRPr lang="vi-VN" sz="5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5354820"/>
            <a:ext cx="12257041" cy="801997"/>
            <a:chOff x="-1896924" y="4695363"/>
            <a:chExt cx="10580877" cy="68741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Chiến đấu.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Những người chịu phép rửa.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Những người công chính</a:t>
              </a: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Thiên hạ từ đông tây nam bắc.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Những ai tin vào con người.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AI SẼ ĐẾN DỰ TIỆC TRONG NƯỚC THIÊN CHÚA?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9568"/>
            <a:ext cx="12240888" cy="813017"/>
            <a:chOff x="-1896924" y="4695363"/>
            <a:chExt cx="10566934" cy="696860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706423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Thiên hạ từ đông tây nam bắc.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867614"/>
            <a:ext cx="6234533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THÁNH THỂ CHIẾN ĐẤU QUA CỬA HẸP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“Thưa Ngài, những người được cứu thoát thì ít, có phải không ?” Người bảo họ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“Hãy chiến đấu để qua được cửa hẹp mà vào, vì tôi nói cho anh em biết : có nhiều người sẽ tìm cách vào mà không thể được.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“Một khi chủ nhà đã đứng dậy và khoá cửa lại, mà anh em còn đứng ở ngoài, bắt đầu gõ cửa và nói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‘Thưa ngài, xin mở cho chúng tôi vào !’, thì ông sẽ bảo anh em : ‘Các anh đấy ư ? Ta không biết các anh từ đâu đến !’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Bấy giờ anh em mới nói : ‘Chúng tôi đã từng được ăn uống trước mặt ngài, và ngài cũng đã từng giảng dạy trên các đường phố của chúng tôi.’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31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ông sẽ đáp lại : ‘Ta không biết các anh từ đâu đến. Cút đi cho khuất mắt ta, hỡi tất cả những quân làm điều bất chính !’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4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“Bấy giờ anh em sẽ khóc lóc nghiến răng, khi thấy các ông Áp-ra-ham, I-xa-ác và Gia-cóp cùng tất cả các ngôn sứ được ở trong Nước Thiên Chúa,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218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6534</TotalTime>
  <Words>1004</Words>
  <Application>Microsoft Office PowerPoint</Application>
  <PresentationFormat>Widescreen</PresentationFormat>
  <Paragraphs>322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trên đường lên Giê-ru-sa-lem, Đức Giê-su đi ngang qua các thành thị và làng mạc mà giảng dạy. Có kẻ hỏi Người :</vt:lpstr>
      <vt:lpstr>“Thưa Ngài, những người được cứu thoát thì ít, có phải không ?” Người bảo họ :</vt:lpstr>
      <vt:lpstr>“Hãy chiến đấu để qua được cửa hẹp mà vào, vì tôi nói cho anh em biết : có nhiều người sẽ tìm cách vào mà không thể được.</vt:lpstr>
      <vt:lpstr> “Một khi chủ nhà đã đứng dậy và khoá cửa lại, mà anh em còn đứng ở ngoài, bắt đầu gõ cửa và nói :</vt:lpstr>
      <vt:lpstr>‘Thưa ngài, xin mở cho chúng tôi vào !’, thì ông sẽ bảo anh em : ‘Các anh đấy ư ? Ta không biết các anh từ đâu đến !’</vt:lpstr>
      <vt:lpstr>Bấy giờ anh em mới nói : ‘Chúng tôi đã từng được ăn uống trước mặt ngài, và ngài cũng đã từng giảng dạy trên các đường phố của chúng tôi.’</vt:lpstr>
      <vt:lpstr>Nhưng ông sẽ đáp lại : ‘Ta không biết các anh từ đâu đến. Cút đi cho khuất mắt ta, hỡi tất cả những quân làm điều bất chính !’</vt:lpstr>
      <vt:lpstr>“Bấy giờ anh em sẽ khóc lóc nghiến răng, khi thấy các ông Áp-ra-ham, I-xa-ác và Gia-cóp cùng tất cả các ngôn sứ được ở trong Nước Thiên Chúa,</vt:lpstr>
      <vt:lpstr>còn mình lại bị đuổi ra ngoài. Thiên hạ sẽ từ đông tây nam bắc đến dự tiệc trong Nước Thiên Chúa.</vt:lpstr>
      <vt:lpstr>“Và kìa có những kẻ đứng chót sẽ lên hàng đầu, và có những kẻ đứng đầu sẽ xuống hàng chót.”.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104</cp:revision>
  <dcterms:created xsi:type="dcterms:W3CDTF">2022-01-14T15:16:50Z</dcterms:created>
  <dcterms:modified xsi:type="dcterms:W3CDTF">2025-08-18T15:34:10Z</dcterms:modified>
</cp:coreProperties>
</file>