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78" r:id="rId5"/>
    <p:sldId id="569" r:id="rId6"/>
    <p:sldId id="293" r:id="rId7"/>
    <p:sldId id="294" r:id="rId8"/>
    <p:sldId id="393" r:id="rId9"/>
    <p:sldId id="595" r:id="rId10"/>
    <p:sldId id="260" r:id="rId11"/>
    <p:sldId id="308" r:id="rId12"/>
    <p:sldId id="386" r:id="rId13"/>
    <p:sldId id="387" r:id="rId14"/>
    <p:sldId id="388" r:id="rId15"/>
    <p:sldId id="391" r:id="rId16"/>
    <p:sldId id="296" r:id="rId1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19/07/2025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CHÚA NHẬT XV THƯỜNG NIÊN - 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 VỌNG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684980-A384-40BF-A955-734C73D169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414" y="860374"/>
            <a:ext cx="5737901" cy="4807734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Ông Phêrô.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Cô Susanna.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Cô Mácta.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Ông Simon.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ĐÃ ĐÓN TIẾP ĐỨC GIÊSU VÀO NHÀ MÌNH?</a:t>
            </a:r>
            <a:endParaRPr lang="vi-VN" sz="54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4844"/>
            <a:ext cx="12246884" cy="812666"/>
            <a:chOff x="-1896924" y="4695363"/>
            <a:chExt cx="10572108" cy="696557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3885" y="47061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Cô Mácta.</a:t>
              </a:r>
              <a:endParaRPr kumimoji="0" lang="pt-BR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Cô Maria.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Các kinh sư.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 thượng tế.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Cô Mácta.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NGỒI NGHE ĐỨC GIÊSU DẠY?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502931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Cô Maria.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Thầy bảo nó giúp con một tay.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Thầy không để ý tôi sao.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Em con để mình con phục vụ.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Chỉ có b và c đúng.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6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ĐÂY LÀ LỜI CÔ MÁCTA NÓI VỚI ĐỨC GIÊSU:</a:t>
            </a:r>
            <a:endParaRPr lang="vi-VN" sz="6000" b="1" u="sng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3252"/>
            <a:ext cx="12248199" cy="802935"/>
            <a:chOff x="-1896924" y="4683020"/>
            <a:chExt cx="10573245" cy="688222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302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Chỉ có b và c đúng.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Cô Maria.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Cô Mácta.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Cô Gioanna.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Cô Anna.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AI LO VIỆC PHỤC VỤ ĐỨC GIÊSU VÀ CÁC MÔN ĐỆ? </a:t>
            </a:r>
            <a:endParaRPr lang="vi-VN" sz="48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2753860"/>
            <a:ext cx="12257041" cy="801997"/>
            <a:chOff x="-1896924" y="4695363"/>
            <a:chExt cx="10580877" cy="68741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9697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Cô Mácta.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Băn khoăn nhiều việc.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Lo lắng phục vụ vất vả.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Đã chọn phần tốt nhất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Nhiệt tình phục vụ.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ĐỨC GIÊSU NHẬN XÉT VỀ CÔ MARIA THẾ NÀO?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9585"/>
            <a:ext cx="12240888" cy="802859"/>
            <a:chOff x="-1896924" y="4695363"/>
            <a:chExt cx="10566934" cy="688152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69771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Đã chọn phần tốt nhất.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234533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THỂ HIỆN SỰ ƯU TIÊN CHO CHÚA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Đức Giê-su vào một làng kia. Có một người phụ nữ tên là Mác-ta đón Người vào nhà.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LU-CA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 có người em gái tên là Ma-ri-a. Cô này cứ ngồi bên chân Chúa mà nghe lời Người dạy. Còn cô Mác-ta thì tất bật lo việc phục vụ.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80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 tiến lại mà nói : “Thưa Thầy, em con để mình con phục vụ, mà Thầy không để ý tới sao ? Xin Thầy bảo nó giúp con một tay !”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33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 đáp : “Mác-ta ! Mác-ta ơi ! Chị băn khoăn lo lắng nhiều chuyện quá ! Chỉ có một đã chọn phần tốt nhấchuyện cần thiết mà thôi. Ma-ri-a t, và sẽ không bị lấy đi.”</a:t>
            </a:r>
            <a:r>
              <a:rPr lang="en-US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6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0" y="156557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0184" y="974673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73679" y="1779255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0" y="2527447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73679" y="3359581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412495" y="4181556"/>
            <a:ext cx="687960" cy="607833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957833"/>
              </p:ext>
            </p:extLst>
          </p:nvPr>
        </p:nvGraphicFramePr>
        <p:xfrm>
          <a:off x="1375028" y="88253"/>
          <a:ext cx="9191372" cy="4807842"/>
        </p:xfrm>
        <a:graphic>
          <a:graphicData uri="http://schemas.openxmlformats.org/drawingml/2006/table">
            <a:tbl>
              <a:tblPr firstRow="1" firstCol="1" bandRow="1"/>
              <a:tblGrid>
                <a:gridCol w="835182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35182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36056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346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  <p:sp>
        <p:nvSpPr>
          <p:cNvPr id="183" name="Rectangle 182">
            <a:extLst>
              <a:ext uri="{FF2B5EF4-FFF2-40B4-BE49-F238E27FC236}">
                <a16:creationId xmlns:a16="http://schemas.microsoft.com/office/drawing/2014/main" id="{B6A374E2-53DA-8E99-E8FA-87DFE32B3B02}"/>
              </a:ext>
            </a:extLst>
          </p:cNvPr>
          <p:cNvSpPr/>
          <p:nvPr/>
        </p:nvSpPr>
        <p:spPr>
          <a:xfrm>
            <a:off x="10160" y="500353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CÔ MÁCTA NÓI ĐỨC GIÊSU BẢO MARIA LÀM GÌ?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F87198-A6A2-2A3B-0A48-CF7418A93174}"/>
              </a:ext>
            </a:extLst>
          </p:cNvPr>
          <p:cNvSpPr/>
          <p:nvPr/>
        </p:nvSpPr>
        <p:spPr>
          <a:xfrm>
            <a:off x="4714240" y="409257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56C358-C93C-AB46-7BA4-C0D5F80A23DF}"/>
              </a:ext>
            </a:extLst>
          </p:cNvPr>
          <p:cNvSpPr/>
          <p:nvPr/>
        </p:nvSpPr>
        <p:spPr>
          <a:xfrm>
            <a:off x="3036360" y="408720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247C77-28E0-31CD-2551-69D459D166C4}"/>
              </a:ext>
            </a:extLst>
          </p:cNvPr>
          <p:cNvSpPr/>
          <p:nvPr/>
        </p:nvSpPr>
        <p:spPr>
          <a:xfrm>
            <a:off x="3881120" y="409009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80176D-5F62-7AAD-AED1-364F3D3BF17C}"/>
              </a:ext>
            </a:extLst>
          </p:cNvPr>
          <p:cNvSpPr/>
          <p:nvPr/>
        </p:nvSpPr>
        <p:spPr>
          <a:xfrm>
            <a:off x="7221640" y="409257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0B6435-4F28-7D11-55E9-802EBA2CB712}"/>
              </a:ext>
            </a:extLst>
          </p:cNvPr>
          <p:cNvSpPr/>
          <p:nvPr/>
        </p:nvSpPr>
        <p:spPr>
          <a:xfrm>
            <a:off x="5548840" y="409228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5A9777-E533-69E9-2685-F1CBA3807E4E}"/>
              </a:ext>
            </a:extLst>
          </p:cNvPr>
          <p:cNvSpPr/>
          <p:nvPr/>
        </p:nvSpPr>
        <p:spPr>
          <a:xfrm>
            <a:off x="6383440" y="409009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728F67-A4AC-C91D-2FE9-BDFFA500CB0E}"/>
              </a:ext>
            </a:extLst>
          </p:cNvPr>
          <p:cNvSpPr/>
          <p:nvPr/>
        </p:nvSpPr>
        <p:spPr>
          <a:xfrm>
            <a:off x="8056240" y="409467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3F3C86-5548-7762-7513-8358DBF82719}"/>
              </a:ext>
            </a:extLst>
          </p:cNvPr>
          <p:cNvSpPr/>
          <p:nvPr/>
        </p:nvSpPr>
        <p:spPr>
          <a:xfrm>
            <a:off x="3881120" y="329130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33C8D2-2418-4C19-3953-563FEF653954}"/>
              </a:ext>
            </a:extLst>
          </p:cNvPr>
          <p:cNvSpPr/>
          <p:nvPr/>
        </p:nvSpPr>
        <p:spPr>
          <a:xfrm>
            <a:off x="2210860" y="329355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9E3B7E-45CA-3B81-FA1E-E6943F33EC7C}"/>
              </a:ext>
            </a:extLst>
          </p:cNvPr>
          <p:cNvSpPr/>
          <p:nvPr/>
        </p:nvSpPr>
        <p:spPr>
          <a:xfrm>
            <a:off x="3048000" y="328882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20D2CE6-2B73-553A-84D8-5961DD3025DA}"/>
              </a:ext>
            </a:extLst>
          </p:cNvPr>
          <p:cNvSpPr/>
          <p:nvPr/>
        </p:nvSpPr>
        <p:spPr>
          <a:xfrm>
            <a:off x="6388520" y="329130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241D95F-8496-BF6C-662B-663E5A983784}"/>
              </a:ext>
            </a:extLst>
          </p:cNvPr>
          <p:cNvSpPr/>
          <p:nvPr/>
        </p:nvSpPr>
        <p:spPr>
          <a:xfrm>
            <a:off x="4715720" y="329101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2C349DC-9582-83C3-1F99-BE0EA447AD20}"/>
              </a:ext>
            </a:extLst>
          </p:cNvPr>
          <p:cNvSpPr/>
          <p:nvPr/>
        </p:nvSpPr>
        <p:spPr>
          <a:xfrm>
            <a:off x="5550320" y="328882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CAA997C-611D-6809-20C2-EC33C9CB8877}"/>
              </a:ext>
            </a:extLst>
          </p:cNvPr>
          <p:cNvSpPr/>
          <p:nvPr/>
        </p:nvSpPr>
        <p:spPr>
          <a:xfrm>
            <a:off x="7223120" y="329340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DC1AD8-4BCF-A8C0-B4AC-634477EDA920}"/>
              </a:ext>
            </a:extLst>
          </p:cNvPr>
          <p:cNvSpPr/>
          <p:nvPr/>
        </p:nvSpPr>
        <p:spPr>
          <a:xfrm>
            <a:off x="1379540" y="3288089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63C2A8-12DC-143D-FE67-4004ECFEE757}"/>
              </a:ext>
            </a:extLst>
          </p:cNvPr>
          <p:cNvSpPr/>
          <p:nvPr/>
        </p:nvSpPr>
        <p:spPr>
          <a:xfrm>
            <a:off x="3047408" y="248929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00F756D-462C-4937-DEA8-CEB2E82AE5AC}"/>
              </a:ext>
            </a:extLst>
          </p:cNvPr>
          <p:cNvSpPr/>
          <p:nvPr/>
        </p:nvSpPr>
        <p:spPr>
          <a:xfrm>
            <a:off x="5554808" y="248929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B83FF5-CD19-7DA3-8561-E5A7D72261E3}"/>
              </a:ext>
            </a:extLst>
          </p:cNvPr>
          <p:cNvSpPr/>
          <p:nvPr/>
        </p:nvSpPr>
        <p:spPr>
          <a:xfrm>
            <a:off x="3882008" y="2489002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B3CE76-A4B6-2A75-B7C1-9B2E6D4B9B8F}"/>
              </a:ext>
            </a:extLst>
          </p:cNvPr>
          <p:cNvSpPr/>
          <p:nvPr/>
        </p:nvSpPr>
        <p:spPr>
          <a:xfrm>
            <a:off x="4716608" y="2486807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57A4A2B-B632-352E-2C9E-83D2A6DDEA0B}"/>
              </a:ext>
            </a:extLst>
          </p:cNvPr>
          <p:cNvSpPr/>
          <p:nvPr/>
        </p:nvSpPr>
        <p:spPr>
          <a:xfrm>
            <a:off x="6389408" y="249139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A2B4BEF-32A0-336D-CD92-91C89DB0F3E4}"/>
              </a:ext>
            </a:extLst>
          </p:cNvPr>
          <p:cNvSpPr/>
          <p:nvPr/>
        </p:nvSpPr>
        <p:spPr>
          <a:xfrm>
            <a:off x="3880528" y="168781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573D4B-5A28-33A0-EC0D-F865E516BCC6}"/>
              </a:ext>
            </a:extLst>
          </p:cNvPr>
          <p:cNvSpPr/>
          <p:nvPr/>
        </p:nvSpPr>
        <p:spPr>
          <a:xfrm>
            <a:off x="6387928" y="168781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3012464-7017-7C83-9582-4D920E22F4B5}"/>
              </a:ext>
            </a:extLst>
          </p:cNvPr>
          <p:cNvSpPr/>
          <p:nvPr/>
        </p:nvSpPr>
        <p:spPr>
          <a:xfrm>
            <a:off x="4715128" y="168752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4EA1C54-802C-E50F-89B6-D6DE424CBD25}"/>
              </a:ext>
            </a:extLst>
          </p:cNvPr>
          <p:cNvSpPr/>
          <p:nvPr/>
        </p:nvSpPr>
        <p:spPr>
          <a:xfrm>
            <a:off x="5549728" y="168533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93D7C3-9AF5-B0F3-67F4-34E74C66A988}"/>
              </a:ext>
            </a:extLst>
          </p:cNvPr>
          <p:cNvSpPr/>
          <p:nvPr/>
        </p:nvSpPr>
        <p:spPr>
          <a:xfrm>
            <a:off x="7222528" y="168991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652CAE2-4919-07BE-95FF-BFC921B19EDF}"/>
              </a:ext>
            </a:extLst>
          </p:cNvPr>
          <p:cNvSpPr/>
          <p:nvPr/>
        </p:nvSpPr>
        <p:spPr>
          <a:xfrm>
            <a:off x="4713648" y="89044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FDCADE8-63B4-C0D8-19E1-83F93977A10D}"/>
              </a:ext>
            </a:extLst>
          </p:cNvPr>
          <p:cNvSpPr/>
          <p:nvPr/>
        </p:nvSpPr>
        <p:spPr>
          <a:xfrm>
            <a:off x="3880528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37B1BE-81E0-8F59-6BFC-A8001C31DD06}"/>
              </a:ext>
            </a:extLst>
          </p:cNvPr>
          <p:cNvSpPr/>
          <p:nvPr/>
        </p:nvSpPr>
        <p:spPr>
          <a:xfrm>
            <a:off x="7221048" y="89044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06B0C23-A70A-777F-3B76-336CC2AC9688}"/>
              </a:ext>
            </a:extLst>
          </p:cNvPr>
          <p:cNvSpPr/>
          <p:nvPr/>
        </p:nvSpPr>
        <p:spPr>
          <a:xfrm>
            <a:off x="5548248" y="890155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7ABA97F-B022-F534-27D8-67E55DAE1485}"/>
              </a:ext>
            </a:extLst>
          </p:cNvPr>
          <p:cNvSpPr/>
          <p:nvPr/>
        </p:nvSpPr>
        <p:spPr>
          <a:xfrm>
            <a:off x="6382848" y="887960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76F0DF3-D071-5804-DDF1-1C7710B31482}"/>
              </a:ext>
            </a:extLst>
          </p:cNvPr>
          <p:cNvSpPr/>
          <p:nvPr/>
        </p:nvSpPr>
        <p:spPr>
          <a:xfrm>
            <a:off x="8055648" y="892548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E8E73B0-FC34-7902-7601-1462E49E4C11}"/>
              </a:ext>
            </a:extLst>
          </p:cNvPr>
          <p:cNvSpPr/>
          <p:nvPr/>
        </p:nvSpPr>
        <p:spPr>
          <a:xfrm>
            <a:off x="5556878" y="9177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891DB4A-4EA3-955F-2F33-B2434CA4C236}"/>
              </a:ext>
            </a:extLst>
          </p:cNvPr>
          <p:cNvSpPr/>
          <p:nvPr/>
        </p:nvSpPr>
        <p:spPr>
          <a:xfrm>
            <a:off x="3878998" y="8640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5250AC4-9E98-0426-DE8A-C28EA6CA7B4E}"/>
              </a:ext>
            </a:extLst>
          </p:cNvPr>
          <p:cNvSpPr/>
          <p:nvPr/>
        </p:nvSpPr>
        <p:spPr>
          <a:xfrm>
            <a:off x="4723758" y="89291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9832091-14B1-7F5A-6CC6-054DE4A74748}"/>
              </a:ext>
            </a:extLst>
          </p:cNvPr>
          <p:cNvSpPr/>
          <p:nvPr/>
        </p:nvSpPr>
        <p:spPr>
          <a:xfrm>
            <a:off x="8064278" y="9177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213D568-0497-61F0-35FC-06A47E8523C9}"/>
              </a:ext>
            </a:extLst>
          </p:cNvPr>
          <p:cNvSpPr/>
          <p:nvPr/>
        </p:nvSpPr>
        <p:spPr>
          <a:xfrm>
            <a:off x="6391478" y="91486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4F369BA-53A6-FFB4-9206-C174EFB26255}"/>
              </a:ext>
            </a:extLst>
          </p:cNvPr>
          <p:cNvSpPr/>
          <p:nvPr/>
        </p:nvSpPr>
        <p:spPr>
          <a:xfrm>
            <a:off x="7226078" y="89291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9617975-35BD-A63B-B954-EB2958B2C048}"/>
              </a:ext>
            </a:extLst>
          </p:cNvPr>
          <p:cNvSpPr/>
          <p:nvPr/>
        </p:nvSpPr>
        <p:spPr>
          <a:xfrm>
            <a:off x="8898878" y="93879"/>
            <a:ext cx="833120" cy="796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F920D7D-4BB8-8D9E-D09A-984D2B562B7F}"/>
              </a:ext>
            </a:extLst>
          </p:cNvPr>
          <p:cNvSpPr/>
          <p:nvPr/>
        </p:nvSpPr>
        <p:spPr>
          <a:xfrm>
            <a:off x="1016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s-E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CÔ MÁCTA LO VIỆC GÌ? </a:t>
            </a:r>
            <a:endParaRPr lang="vi-VN" sz="54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42B7433-0B92-53F0-A5A1-6A92CBD8DF49}"/>
              </a:ext>
            </a:extLst>
          </p:cNvPr>
          <p:cNvSpPr/>
          <p:nvPr/>
        </p:nvSpPr>
        <p:spPr>
          <a:xfrm>
            <a:off x="10160" y="500353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s-E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LO VIỆC PHỤC VỤ ĐỨC GIÊSU VÀ CÁC MÔN ĐỆ? </a:t>
            </a:r>
            <a:endParaRPr lang="vi-VN" sz="54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931705A-E4C0-4299-96E1-116862DF3AE5}"/>
              </a:ext>
            </a:extLst>
          </p:cNvPr>
          <p:cNvSpPr/>
          <p:nvPr/>
        </p:nvSpPr>
        <p:spPr>
          <a:xfrm>
            <a:off x="1016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es-E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NGỒI NGHE ĐỨC GIÊSU DẠY?  </a:t>
            </a:r>
            <a:endParaRPr lang="vi-VN" sz="54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B099BAA-1C90-069A-AAB7-9DE18B086C48}"/>
              </a:ext>
            </a:extLst>
          </p:cNvPr>
          <p:cNvSpPr/>
          <p:nvPr/>
        </p:nvSpPr>
        <p:spPr>
          <a:xfrm>
            <a:off x="1016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CÔ MARIA NGỒI DƯỚI CHÂN AI NGHE NGƯỜI GIẢNG DẠY?</a:t>
            </a:r>
            <a:r>
              <a:rPr lang="es-E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endParaRPr lang="vi-VN" sz="48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F7FD46-D586-E2C5-B8EB-98B08AD0AF81}"/>
              </a:ext>
            </a:extLst>
          </p:cNvPr>
          <p:cNvSpPr/>
          <p:nvPr/>
        </p:nvSpPr>
        <p:spPr>
          <a:xfrm>
            <a:off x="10160" y="5013691"/>
            <a:ext cx="12192000" cy="1842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GIÊSU NHẬN XÉT VỀ CÔ MARIA ĐÃ CHỌN PHẦN GÌ?</a:t>
            </a: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0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6" fill="hold">
                      <p:stCondLst>
                        <p:cond delay="0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3" grpId="0" animBg="1"/>
      <p:bldP spid="183" grpId="1" animBg="1"/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5C9A1A-0A06-F4EF-A2A6-526F70C80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170346"/>
              </p:ext>
            </p:extLst>
          </p:nvPr>
        </p:nvGraphicFramePr>
        <p:xfrm>
          <a:off x="731520" y="88252"/>
          <a:ext cx="10993119" cy="6586866"/>
        </p:xfrm>
        <a:graphic>
          <a:graphicData uri="http://schemas.openxmlformats.org/drawingml/2006/table">
            <a:tbl>
              <a:tblPr firstRow="1" firstCol="1" bandRow="1"/>
              <a:tblGrid>
                <a:gridCol w="998899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5C9A1A-0A06-F4EF-A2A6-526F70C80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8344"/>
              </p:ext>
            </p:extLst>
          </p:nvPr>
        </p:nvGraphicFramePr>
        <p:xfrm>
          <a:off x="731520" y="88252"/>
          <a:ext cx="10993119" cy="6586866"/>
        </p:xfrm>
        <a:graphic>
          <a:graphicData uri="http://schemas.openxmlformats.org/drawingml/2006/table">
            <a:tbl>
              <a:tblPr firstRow="1" firstCol="1" bandRow="1"/>
              <a:tblGrid>
                <a:gridCol w="998899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9889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99945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</a:tblGrid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097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66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5974</TotalTime>
  <Words>619</Words>
  <Application>Microsoft Office PowerPoint</Application>
  <PresentationFormat>Widescreen</PresentationFormat>
  <Paragraphs>214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Đức Giê-su vào một làng kia. Có một người phụ nữ tên là Mác-ta đón Người vào nhà.</vt:lpstr>
      <vt:lpstr>Cô có người em gái tên là Ma-ri-a. Cô này cứ ngồi bên chân Chúa mà nghe lời Người dạy. Còn cô Mác-ta thì tất bật lo việc phục vụ.</vt:lpstr>
      <vt:lpstr>Cô tiến lại mà nói : “Thưa Thầy, em con để mình con phục vụ, mà Thầy không để ý tới sao ? Xin Thầy bảo nó giúp con một tay !”</vt:lpstr>
      <vt:lpstr>Chúa đáp : “Mác-ta ! Mác-ta ơi ! Chị băn khoăn lo lắng nhiều chuyện quá ! Chỉ có một đã chọn phần tốt nhấchuyện cần thiết mà thôi. Ma-ri-a t, và sẽ không bị lấy đi.”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92</cp:revision>
  <dcterms:created xsi:type="dcterms:W3CDTF">2022-01-14T15:16:50Z</dcterms:created>
  <dcterms:modified xsi:type="dcterms:W3CDTF">2025-07-19T08:32:54Z</dcterms:modified>
</cp:coreProperties>
</file>