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69" r:id="rId5"/>
    <p:sldId id="570" r:id="rId6"/>
    <p:sldId id="332" r:id="rId7"/>
    <p:sldId id="573" r:id="rId8"/>
    <p:sldId id="576" r:id="rId9"/>
    <p:sldId id="574" r:id="rId10"/>
    <p:sldId id="293" r:id="rId11"/>
    <p:sldId id="294" r:id="rId12"/>
    <p:sldId id="393" r:id="rId13"/>
    <p:sldId id="577" r:id="rId14"/>
    <p:sldId id="260" r:id="rId15"/>
    <p:sldId id="308" r:id="rId16"/>
    <p:sldId id="386" r:id="rId17"/>
    <p:sldId id="387" r:id="rId18"/>
    <p:sldId id="388" r:id="rId19"/>
    <p:sldId id="391" r:id="rId20"/>
    <p:sldId id="296" r:id="rId2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31/05/2025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CHÚA NHẬT </a:t>
            </a:r>
            <a:r>
              <a:rPr lang="en-US" sz="4400" b="1" kern="1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VII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PHỤC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SINH -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VUI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BÌNH 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0" y="35412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20" y="863013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77592" y="1681330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0" y="2482956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20" y="3263167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4096248"/>
            <a:ext cx="742667" cy="706572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02551"/>
              </p:ext>
            </p:extLst>
          </p:nvPr>
        </p:nvGraphicFramePr>
        <p:xfrm>
          <a:off x="1232788" y="67933"/>
          <a:ext cx="9526652" cy="4807842"/>
        </p:xfrm>
        <a:graphic>
          <a:graphicData uri="http://schemas.openxmlformats.org/drawingml/2006/table">
            <a:tbl>
              <a:tblPr firstRow="1" firstCol="1" bandRow="1"/>
              <a:tblGrid>
                <a:gridCol w="726939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726939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727699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798824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757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  <p:sp>
        <p:nvSpPr>
          <p:cNvPr id="89" name="Rectangle 88">
            <a:extLst>
              <a:ext uri="{FF2B5EF4-FFF2-40B4-BE49-F238E27FC236}">
                <a16:creationId xmlns:a16="http://schemas.microsoft.com/office/drawing/2014/main" id="{7F57C799-C758-A79A-AF1A-C42A8F3455A1}"/>
              </a:ext>
            </a:extLst>
          </p:cNvPr>
          <p:cNvSpPr/>
          <p:nvPr/>
        </p:nvSpPr>
        <p:spPr>
          <a:xfrm>
            <a:off x="0" y="4949414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vi-VN" sz="3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CON MUỐN RẰNG CON Ở ĐÂU, THÌ NHỮNG NGƯỜI CHA ĐÃ BAN CHO CON CŨNG Ở ĐÓ VỚI CON ĐỂ HỌ CHIÊM NGƯỠNG </a:t>
            </a:r>
            <a:r>
              <a:rPr lang="vi-VN" sz="3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GÌ</a:t>
            </a:r>
            <a:r>
              <a:rPr lang="vi-VN" sz="3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CỦA CON?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8DC613-4EAE-7FE2-EB78-0176F0809CAD}"/>
              </a:ext>
            </a:extLst>
          </p:cNvPr>
          <p:cNvSpPr/>
          <p:nvPr/>
        </p:nvSpPr>
        <p:spPr>
          <a:xfrm>
            <a:off x="3415665" y="7285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75D2018-D32A-E411-FA98-44EBFF3C3DA4}"/>
              </a:ext>
            </a:extLst>
          </p:cNvPr>
          <p:cNvSpPr/>
          <p:nvPr/>
        </p:nvSpPr>
        <p:spPr>
          <a:xfrm>
            <a:off x="4141470" y="7205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C0C8DB1-24A2-B331-0810-DFC31F770959}"/>
              </a:ext>
            </a:extLst>
          </p:cNvPr>
          <p:cNvSpPr/>
          <p:nvPr/>
        </p:nvSpPr>
        <p:spPr>
          <a:xfrm>
            <a:off x="4868927" y="7094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9E9D6BC-5491-EFEF-FE93-D2E2B9CDED3B}"/>
              </a:ext>
            </a:extLst>
          </p:cNvPr>
          <p:cNvSpPr/>
          <p:nvPr/>
        </p:nvSpPr>
        <p:spPr>
          <a:xfrm>
            <a:off x="5592827" y="7015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E72391E-8498-F8C6-9954-24D426160537}"/>
              </a:ext>
            </a:extLst>
          </p:cNvPr>
          <p:cNvSpPr/>
          <p:nvPr/>
        </p:nvSpPr>
        <p:spPr>
          <a:xfrm>
            <a:off x="6324347" y="7063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815D05B-D172-83C4-86AF-03F181DC1F3A}"/>
              </a:ext>
            </a:extLst>
          </p:cNvPr>
          <p:cNvSpPr/>
          <p:nvPr/>
        </p:nvSpPr>
        <p:spPr>
          <a:xfrm>
            <a:off x="7050152" y="6983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D660216-A9DA-053C-41E0-353D44C084B5}"/>
              </a:ext>
            </a:extLst>
          </p:cNvPr>
          <p:cNvSpPr/>
          <p:nvPr/>
        </p:nvSpPr>
        <p:spPr>
          <a:xfrm>
            <a:off x="7777609" y="6872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7951C3B-7F47-AFDA-DDCE-CE129BD63A52}"/>
              </a:ext>
            </a:extLst>
          </p:cNvPr>
          <p:cNvSpPr/>
          <p:nvPr/>
        </p:nvSpPr>
        <p:spPr>
          <a:xfrm>
            <a:off x="8501509" y="6793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9D6A774-CBAB-008A-712D-5088B1401E8F}"/>
              </a:ext>
            </a:extLst>
          </p:cNvPr>
          <p:cNvSpPr/>
          <p:nvPr/>
        </p:nvSpPr>
        <p:spPr>
          <a:xfrm>
            <a:off x="9227039" y="6793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2E09862-2769-C4A1-BF80-E7784EFE0B66}"/>
              </a:ext>
            </a:extLst>
          </p:cNvPr>
          <p:cNvSpPr/>
          <p:nvPr/>
        </p:nvSpPr>
        <p:spPr>
          <a:xfrm>
            <a:off x="3413746" y="871992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7A237CC-5131-1566-E8FC-0D016450E444}"/>
              </a:ext>
            </a:extLst>
          </p:cNvPr>
          <p:cNvSpPr/>
          <p:nvPr/>
        </p:nvSpPr>
        <p:spPr>
          <a:xfrm>
            <a:off x="4139551" y="871197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D625AE-A7F6-1981-FB9D-1992F94590F0}"/>
              </a:ext>
            </a:extLst>
          </p:cNvPr>
          <p:cNvSpPr/>
          <p:nvPr/>
        </p:nvSpPr>
        <p:spPr>
          <a:xfrm>
            <a:off x="4867008" y="870087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57F91F5-3A99-59DD-4A5D-DD79A32D856B}"/>
              </a:ext>
            </a:extLst>
          </p:cNvPr>
          <p:cNvSpPr/>
          <p:nvPr/>
        </p:nvSpPr>
        <p:spPr>
          <a:xfrm>
            <a:off x="5590908" y="869292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16B65E9-7FB7-91F4-9A34-76215D28B71E}"/>
              </a:ext>
            </a:extLst>
          </p:cNvPr>
          <p:cNvSpPr/>
          <p:nvPr/>
        </p:nvSpPr>
        <p:spPr>
          <a:xfrm>
            <a:off x="6322428" y="869772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E277A9-44E1-B9B1-8ECA-F00DD8727EA8}"/>
              </a:ext>
            </a:extLst>
          </p:cNvPr>
          <p:cNvSpPr/>
          <p:nvPr/>
        </p:nvSpPr>
        <p:spPr>
          <a:xfrm>
            <a:off x="7048233" y="868977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1B39D73-54D6-F489-742E-3049EDF73ED5}"/>
              </a:ext>
            </a:extLst>
          </p:cNvPr>
          <p:cNvSpPr/>
          <p:nvPr/>
        </p:nvSpPr>
        <p:spPr>
          <a:xfrm>
            <a:off x="7775690" y="867867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C643AA0-B2F3-FC95-AE5F-7C08AF5EB8DF}"/>
              </a:ext>
            </a:extLst>
          </p:cNvPr>
          <p:cNvSpPr/>
          <p:nvPr/>
        </p:nvSpPr>
        <p:spPr>
          <a:xfrm>
            <a:off x="2689860" y="1678949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FEAA2BD-C4AA-E641-2901-B8168BEDA96D}"/>
              </a:ext>
            </a:extLst>
          </p:cNvPr>
          <p:cNvSpPr/>
          <p:nvPr/>
        </p:nvSpPr>
        <p:spPr>
          <a:xfrm>
            <a:off x="3415665" y="1678154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F3F732A-64E6-C499-C25A-3AC70D7E64DE}"/>
              </a:ext>
            </a:extLst>
          </p:cNvPr>
          <p:cNvSpPr/>
          <p:nvPr/>
        </p:nvSpPr>
        <p:spPr>
          <a:xfrm>
            <a:off x="4143122" y="1677044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152D23F-9880-7A97-139A-A1DDEF1CE021}"/>
              </a:ext>
            </a:extLst>
          </p:cNvPr>
          <p:cNvSpPr/>
          <p:nvPr/>
        </p:nvSpPr>
        <p:spPr>
          <a:xfrm>
            <a:off x="4867022" y="1676249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6FA3F-168A-B63C-53CA-1C4443825B34}"/>
              </a:ext>
            </a:extLst>
          </p:cNvPr>
          <p:cNvSpPr/>
          <p:nvPr/>
        </p:nvSpPr>
        <p:spPr>
          <a:xfrm>
            <a:off x="5598542" y="1676729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D76B1F9-615E-FA81-DED0-2F9E4BDF6206}"/>
              </a:ext>
            </a:extLst>
          </p:cNvPr>
          <p:cNvSpPr/>
          <p:nvPr/>
        </p:nvSpPr>
        <p:spPr>
          <a:xfrm>
            <a:off x="6324347" y="1675934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3EB0CE1-14C5-9A7F-889D-B8FE0EEB0B5F}"/>
              </a:ext>
            </a:extLst>
          </p:cNvPr>
          <p:cNvSpPr/>
          <p:nvPr/>
        </p:nvSpPr>
        <p:spPr>
          <a:xfrm>
            <a:off x="7051804" y="1674824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E2C5AA4-CE77-9779-6F83-2329EE15600C}"/>
              </a:ext>
            </a:extLst>
          </p:cNvPr>
          <p:cNvSpPr/>
          <p:nvPr/>
        </p:nvSpPr>
        <p:spPr>
          <a:xfrm>
            <a:off x="7775704" y="1674029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3B46115-C097-A6D9-CE79-8AA759F64F13}"/>
              </a:ext>
            </a:extLst>
          </p:cNvPr>
          <p:cNvSpPr/>
          <p:nvPr/>
        </p:nvSpPr>
        <p:spPr>
          <a:xfrm>
            <a:off x="8501234" y="1674029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B305F27-8FB9-7EB9-1FDC-59EC365C2759}"/>
              </a:ext>
            </a:extLst>
          </p:cNvPr>
          <p:cNvSpPr/>
          <p:nvPr/>
        </p:nvSpPr>
        <p:spPr>
          <a:xfrm>
            <a:off x="2685902" y="247618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CA69624-F323-862C-B772-E612D68656A5}"/>
              </a:ext>
            </a:extLst>
          </p:cNvPr>
          <p:cNvSpPr/>
          <p:nvPr/>
        </p:nvSpPr>
        <p:spPr>
          <a:xfrm>
            <a:off x="3411707" y="247538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F5862EA-BE12-5A3A-B88D-C1DF49966FAA}"/>
              </a:ext>
            </a:extLst>
          </p:cNvPr>
          <p:cNvSpPr/>
          <p:nvPr/>
        </p:nvSpPr>
        <p:spPr>
          <a:xfrm>
            <a:off x="4139164" y="247427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4DE1C34-4955-4A6B-58C8-F5C8B145265C}"/>
              </a:ext>
            </a:extLst>
          </p:cNvPr>
          <p:cNvSpPr/>
          <p:nvPr/>
        </p:nvSpPr>
        <p:spPr>
          <a:xfrm>
            <a:off x="4863064" y="247348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28A6F90-4380-940F-869E-E1C37EACF390}"/>
              </a:ext>
            </a:extLst>
          </p:cNvPr>
          <p:cNvSpPr/>
          <p:nvPr/>
        </p:nvSpPr>
        <p:spPr>
          <a:xfrm>
            <a:off x="5594584" y="247396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65D8BA9-4568-3D82-946D-D258E461E8C6}"/>
              </a:ext>
            </a:extLst>
          </p:cNvPr>
          <p:cNvSpPr/>
          <p:nvPr/>
        </p:nvSpPr>
        <p:spPr>
          <a:xfrm>
            <a:off x="6320389" y="247316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0F6E00F-F329-9770-3F89-B88A6C8A248A}"/>
              </a:ext>
            </a:extLst>
          </p:cNvPr>
          <p:cNvSpPr/>
          <p:nvPr/>
        </p:nvSpPr>
        <p:spPr>
          <a:xfrm>
            <a:off x="7047846" y="247205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E16ABD18-51F8-95AE-30D9-F351E4EFAA6F}"/>
              </a:ext>
            </a:extLst>
          </p:cNvPr>
          <p:cNvSpPr/>
          <p:nvPr/>
        </p:nvSpPr>
        <p:spPr>
          <a:xfrm>
            <a:off x="1236472" y="327751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F4FFBAB-A688-859B-F3C1-1B76EBA32330}"/>
              </a:ext>
            </a:extLst>
          </p:cNvPr>
          <p:cNvSpPr/>
          <p:nvPr/>
        </p:nvSpPr>
        <p:spPr>
          <a:xfrm>
            <a:off x="1962277" y="327671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04761E7-B014-E85F-FE9A-A5F107C4804F}"/>
              </a:ext>
            </a:extLst>
          </p:cNvPr>
          <p:cNvSpPr/>
          <p:nvPr/>
        </p:nvSpPr>
        <p:spPr>
          <a:xfrm>
            <a:off x="2689734" y="327560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2E90666-6A81-A9F1-B30B-AB7F9D2118CE}"/>
              </a:ext>
            </a:extLst>
          </p:cNvPr>
          <p:cNvSpPr/>
          <p:nvPr/>
        </p:nvSpPr>
        <p:spPr>
          <a:xfrm>
            <a:off x="3413634" y="327481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7E02BE4-896F-3CFF-8422-1EAC567B1B1C}"/>
              </a:ext>
            </a:extLst>
          </p:cNvPr>
          <p:cNvSpPr/>
          <p:nvPr/>
        </p:nvSpPr>
        <p:spPr>
          <a:xfrm>
            <a:off x="4145154" y="327529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97224E7-FE01-DFDB-8208-D70221610EF3}"/>
              </a:ext>
            </a:extLst>
          </p:cNvPr>
          <p:cNvSpPr/>
          <p:nvPr/>
        </p:nvSpPr>
        <p:spPr>
          <a:xfrm>
            <a:off x="4870959" y="327449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F41EE92C-3680-6B55-3AD9-BA33AEF7CF07}"/>
              </a:ext>
            </a:extLst>
          </p:cNvPr>
          <p:cNvSpPr/>
          <p:nvPr/>
        </p:nvSpPr>
        <p:spPr>
          <a:xfrm>
            <a:off x="5598416" y="327338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CE7C2F-0CC2-EE25-D15E-3F7031C39381}"/>
              </a:ext>
            </a:extLst>
          </p:cNvPr>
          <p:cNvSpPr/>
          <p:nvPr/>
        </p:nvSpPr>
        <p:spPr>
          <a:xfrm>
            <a:off x="6322316" y="327259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4CEBA3A-83B7-11D2-711C-DAD6F0D4E843}"/>
              </a:ext>
            </a:extLst>
          </p:cNvPr>
          <p:cNvSpPr/>
          <p:nvPr/>
        </p:nvSpPr>
        <p:spPr>
          <a:xfrm>
            <a:off x="7047846" y="327259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FB2CB34-9DC3-D893-C478-369DC705003F}"/>
              </a:ext>
            </a:extLst>
          </p:cNvPr>
          <p:cNvSpPr/>
          <p:nvPr/>
        </p:nvSpPr>
        <p:spPr>
          <a:xfrm>
            <a:off x="7786711" y="3274873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DAF6D54-14B3-D969-D2B9-5F4F9A96964B}"/>
              </a:ext>
            </a:extLst>
          </p:cNvPr>
          <p:cNvSpPr/>
          <p:nvPr/>
        </p:nvSpPr>
        <p:spPr>
          <a:xfrm>
            <a:off x="8510611" y="327407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0BD67C1-DEC5-D86C-FAC0-7A4A6E874DB8}"/>
              </a:ext>
            </a:extLst>
          </p:cNvPr>
          <p:cNvSpPr/>
          <p:nvPr/>
        </p:nvSpPr>
        <p:spPr>
          <a:xfrm>
            <a:off x="9236141" y="3274078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1532663B-C3EB-4B49-580B-A466B9443B13}"/>
              </a:ext>
            </a:extLst>
          </p:cNvPr>
          <p:cNvSpPr/>
          <p:nvPr/>
        </p:nvSpPr>
        <p:spPr>
          <a:xfrm>
            <a:off x="9963598" y="3272592"/>
            <a:ext cx="795842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2640CE1-CE83-6155-AE44-0F2739F01F3F}"/>
              </a:ext>
            </a:extLst>
          </p:cNvPr>
          <p:cNvSpPr/>
          <p:nvPr/>
        </p:nvSpPr>
        <p:spPr>
          <a:xfrm>
            <a:off x="2688802" y="4076565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69D355BF-9BDB-DA7A-8CDB-08DF9B404248}"/>
              </a:ext>
            </a:extLst>
          </p:cNvPr>
          <p:cNvSpPr/>
          <p:nvPr/>
        </p:nvSpPr>
        <p:spPr>
          <a:xfrm>
            <a:off x="3414607" y="4075770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876744A8-F890-BA08-E2F8-09E578E3B35B}"/>
              </a:ext>
            </a:extLst>
          </p:cNvPr>
          <p:cNvSpPr/>
          <p:nvPr/>
        </p:nvSpPr>
        <p:spPr>
          <a:xfrm>
            <a:off x="4142064" y="4074660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52F3E79-8A39-3504-5445-532F21D18994}"/>
              </a:ext>
            </a:extLst>
          </p:cNvPr>
          <p:cNvSpPr/>
          <p:nvPr/>
        </p:nvSpPr>
        <p:spPr>
          <a:xfrm>
            <a:off x="4865964" y="4073865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1AB43F2A-25AF-5039-32CC-D8A9C3AEB68A}"/>
              </a:ext>
            </a:extLst>
          </p:cNvPr>
          <p:cNvSpPr/>
          <p:nvPr/>
        </p:nvSpPr>
        <p:spPr>
          <a:xfrm>
            <a:off x="5597484" y="4074345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2981759-F0E7-2540-0B97-A9C50A22AF58}"/>
              </a:ext>
            </a:extLst>
          </p:cNvPr>
          <p:cNvSpPr/>
          <p:nvPr/>
        </p:nvSpPr>
        <p:spPr>
          <a:xfrm>
            <a:off x="6323289" y="4073550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17F3AA2-A639-0179-895D-2823DCFD7814}"/>
              </a:ext>
            </a:extLst>
          </p:cNvPr>
          <p:cNvSpPr/>
          <p:nvPr/>
        </p:nvSpPr>
        <p:spPr>
          <a:xfrm>
            <a:off x="7050746" y="4072440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2DCB6803-D42E-EB77-2460-EE0F251E1488}"/>
              </a:ext>
            </a:extLst>
          </p:cNvPr>
          <p:cNvSpPr/>
          <p:nvPr/>
        </p:nvSpPr>
        <p:spPr>
          <a:xfrm>
            <a:off x="7774646" y="4071645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4FA9FD1-E3C6-2814-3D1D-E50F0B4267FF}"/>
              </a:ext>
            </a:extLst>
          </p:cNvPr>
          <p:cNvSpPr/>
          <p:nvPr/>
        </p:nvSpPr>
        <p:spPr>
          <a:xfrm>
            <a:off x="8500176" y="4071645"/>
            <a:ext cx="725805" cy="792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C7289D45-0D4C-0EF6-35DD-411E2790E5CE}"/>
              </a:ext>
            </a:extLst>
          </p:cNvPr>
          <p:cNvSpPr/>
          <p:nvPr/>
        </p:nvSpPr>
        <p:spPr>
          <a:xfrm>
            <a:off x="0" y="4957040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CẦU NGUYỆN CHO TẤT CẢ NÊN MỘT,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AI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TIN RẰNG CHA ĐÃ SAI CON?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31FD61D3-9034-3F84-CD09-E5C47FCED736}"/>
              </a:ext>
            </a:extLst>
          </p:cNvPr>
          <p:cNvSpPr/>
          <p:nvPr/>
        </p:nvSpPr>
        <p:spPr>
          <a:xfrm>
            <a:off x="0" y="4967200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CHÚA GIÊSU NGƯỚC MẮT LÊN TRỜI VÀ </a:t>
            </a:r>
            <a:r>
              <a:rPr lang="vi-VN" sz="48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48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VỚI CHÚA CHA? 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AA81193-C6F6-A28E-CF30-1791896F44AF}"/>
              </a:ext>
            </a:extLst>
          </p:cNvPr>
          <p:cNvSpPr/>
          <p:nvPr/>
        </p:nvSpPr>
        <p:spPr>
          <a:xfrm>
            <a:off x="1714" y="4968993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“LẠY CHA,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RẰNG CON Ở ĐÂU, THÌ NHỮNG NGƯỜI CHA ĐÃ BAN CHO CON CŨNG Ở ĐÓ VỚI CON</a:t>
            </a:r>
            <a:r>
              <a:rPr lang="en-US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vi-VN" sz="40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E365EB33-E67C-8EA0-799A-91F1F9E6A50D}"/>
              </a:ext>
            </a:extLst>
          </p:cNvPr>
          <p:cNvSpPr/>
          <p:nvPr/>
        </p:nvSpPr>
        <p:spPr>
          <a:xfrm>
            <a:off x="1714" y="4958833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GỌI CHÚA CHA LÀ GÌ?</a:t>
            </a:r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vi-VN" sz="4400" b="1">
              <a:solidFill>
                <a:schemeClr val="tx1">
                  <a:lumMod val="95000"/>
                  <a:lumOff val="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E77CC1C2-2CD4-2523-B930-410DF2BECBB2}"/>
              </a:ext>
            </a:extLst>
          </p:cNvPr>
          <p:cNvSpPr/>
          <p:nvPr/>
        </p:nvSpPr>
        <p:spPr>
          <a:xfrm>
            <a:off x="11874" y="4958833"/>
            <a:ext cx="12192000" cy="18868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4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CHÚA CHA ĐÃ LÀM GÌ CHO ĐỨC GIÊSU TRƯỚC KHI THẾ GIAN ĐƯỢC TẠO THÀNH?</a:t>
            </a:r>
          </a:p>
        </p:txBody>
      </p:sp>
    </p:spTree>
    <p:extLst>
      <p:ext uri="{BB962C8B-B14F-4D97-AF65-F5344CB8AC3E}">
        <p14:creationId xmlns:p14="http://schemas.microsoft.com/office/powerpoint/2010/main" val="95856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3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9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4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0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7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3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8" fill="hold">
                      <p:stCondLst>
                        <p:cond delay="0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2" grpId="0" animBg="1"/>
      <p:bldP spid="2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  <p:bldP spid="90" grpId="0" animBg="1"/>
      <p:bldP spid="90" grpId="1" animBg="1"/>
      <p:bldP spid="100" grpId="0" animBg="1"/>
      <p:bldP spid="100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7" grpId="0" animBg="1"/>
      <p:bldP spid="127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2B5D88B-95A0-D057-BFAB-E4BEA036C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54315"/>
              </p:ext>
            </p:extLst>
          </p:nvPr>
        </p:nvGraphicFramePr>
        <p:xfrm>
          <a:off x="0" y="0"/>
          <a:ext cx="12192001" cy="6654798"/>
        </p:xfrm>
        <a:graphic>
          <a:graphicData uri="http://schemas.openxmlformats.org/drawingml/2006/table">
            <a:tbl>
              <a:tblPr firstRow="1" firstCol="1" bandRow="1"/>
              <a:tblGrid>
                <a:gridCol w="930321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22317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2B5D88B-95A0-D057-BFAB-E4BEA036C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580721"/>
              </p:ext>
            </p:extLst>
          </p:nvPr>
        </p:nvGraphicFramePr>
        <p:xfrm>
          <a:off x="0" y="71120"/>
          <a:ext cx="12192001" cy="6654798"/>
        </p:xfrm>
        <a:graphic>
          <a:graphicData uri="http://schemas.openxmlformats.org/drawingml/2006/table">
            <a:tbl>
              <a:tblPr firstRow="1" firstCol="1" bandRow="1"/>
              <a:tblGrid>
                <a:gridCol w="930321">
                  <a:extLst>
                    <a:ext uri="{9D8B030D-6E8A-4147-A177-3AD203B41FA5}">
                      <a16:colId xmlns:a16="http://schemas.microsoft.com/office/drawing/2014/main" val="183069929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798328770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30321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31293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1022317">
                  <a:extLst>
                    <a:ext uri="{9D8B030D-6E8A-4147-A177-3AD203B41FA5}">
                      <a16:colId xmlns:a16="http://schemas.microsoft.com/office/drawing/2014/main" val="2047529237"/>
                    </a:ext>
                  </a:extLst>
                </a:gridCol>
              </a:tblGrid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Ệ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1109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6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6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6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7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8E713B-2EE7-4600-8B59-F8C9650C37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030848"/>
            <a:ext cx="5486400" cy="4597002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Nên một.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Yêu thương nhau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 hạnh phúc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Được sự sống vĩnh cửu.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CẦU NGUYỆN KHÔNG NHỮNG CHO CÁC MÔN ĐỆ MÀ CÒN CHO NHỮNG NGƯỜI NHỜ LỜI HỌ MÀ TIN VÀO CON, </a:t>
            </a:r>
            <a:r>
              <a:rPr lang="vi-VN" sz="4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MỌI NGƯỜI LÀM GÌ</a:t>
            </a:r>
            <a:r>
              <a:rPr 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000" b="1" u="sng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503372"/>
            <a:ext cx="12240988" cy="815950"/>
            <a:chOff x="-1896924" y="4695363"/>
            <a:chExt cx="10567020" cy="69937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3" y="470893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Nên một.</a:t>
              </a:r>
              <a:endParaRPr kumimoji="0" lang="pt-BR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Dân Do thái.</a:t>
              </a:r>
              <a:endParaRPr kumimoji="0" lang="it-IT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Các tông đồ.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 thượng tế.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Thế gian.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CẦU NGUYỆN CHO TẤT CẢ NÊN MỘT,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AI TIN RẰNG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CHA ĐÃ SAI CON?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710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Thế gian.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 hưởng hạnh phúc Nước Trời.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Chiêm ngưỡng vinh quang của Con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 dự phần vinh quang của Thầy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Được sự sống vĩnh cửu.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CẦU NGUYỆN: “CON MUỐN RẰNG CON Ở ĐÂU, THÌ NHỮNG NGƯỜI CHA ĐÃ BAN CHO CON CŨNG Ở ĐÓ VỚI CON </a:t>
            </a:r>
            <a:r>
              <a:rPr lang="vi-VN" sz="4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HỌ LÀM GÌ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53013"/>
            <a:ext cx="12248199" cy="801518"/>
            <a:chOff x="-1896924" y="4684239"/>
            <a:chExt cx="10573245" cy="68700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423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Chiêm ngưỡng vinh quang của Con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Đấng Công Chính.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Đấng Cứu Độ.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Đấng Hằng Sống.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Cả a, b và c đúng.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GỌI CHÚA CHA LÀ GÌ?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4489420"/>
            <a:ext cx="12257041" cy="813476"/>
            <a:chOff x="-1896924" y="4683911"/>
            <a:chExt cx="10580877" cy="697252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5116" y="4683911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Đấng Công Chính.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Cứu chuộc.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Yêu thương.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Tạo dựng.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Thánh hóa.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CHA ĐÃ LÀM GÌ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CHO ĐỨC GIÊSU TRƯỚC KHI THẾ GIAN ĐƯỢC TẠO THÀNH?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53778"/>
            <a:ext cx="12240888" cy="802865"/>
            <a:chOff x="-1896924" y="4695363"/>
            <a:chExt cx="10566934" cy="688156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59" y="469771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Yêu thương.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ấy, Đức Giê-su ngước mắt lên trời và cầu nguyện rằng : “Lạy Cha, Con không chỉ cầu nguyện cho những người này, nhưng còn cho những ai nhờ lời họ mà tin vào con,</a:t>
            </a:r>
            <a:endParaRPr lang="en-US" sz="6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GIOAN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715332" cy="445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SỰ NÊN MỘT TRONG GIA ĐÌNH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 tất cả nên một, như Cha ở trong con và con ở trong Cha để họ cũng ở trong chúng ta. Như vậy, thế gian sẽ tin rằng Cha đã sai con.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 con, con đã ban cho họ vinh quang mà Cha đã ban cho con, để họ được nên một như chúng ta là một :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ở trong họ và Cha ở trong con, để họ được hoàn toàn nên một ; như vậy, thế gian sẽ nhận biết là chính Cha đã sai con và đã yêu thương họ như đã yêu thương con.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8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“Lạy Cha, con muốn rằng con ở đâu, thì những người Cha đã ban cho con cũng ở đó với con, để họ chiêm ngưỡng vinh quang của con,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vinh quang mà Cha đã ban cho con, vì Cha đã yêu thương con trước khi thế gian được tạo thành.</a:t>
            </a:r>
            <a:endParaRPr lang="en-US" sz="88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25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Lạy Cha là Đấng công chính, thế gian đã không biết Cha, nhưng con, con đã biết Cha, và những người này đã biết là chính Cha đã sai con.</a:t>
            </a:r>
            <a:endParaRPr lang="en-US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496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đã cho họ biết danh Cha, và sẽ còn cho họ biết nữa, để tình Cha đã yêu thương con, ở trong họ, và con cũng ở trong họ nữa.”.</a:t>
            </a:r>
            <a:r>
              <a:rPr lang="en-US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3058431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2844</TotalTime>
  <Words>915</Words>
  <Application>Microsoft Office PowerPoint</Application>
  <PresentationFormat>Widescreen</PresentationFormat>
  <Paragraphs>266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ấy, Đức Giê-su ngước mắt lên trời và cầu nguyện rằng : “Lạy Cha, Con không chỉ cầu nguyện cho những người này, nhưng còn cho những ai nhờ lời họ mà tin vào con,</vt:lpstr>
      <vt:lpstr>để tất cả nên một, như Cha ở trong con và con ở trong Cha để họ cũng ở trong chúng ta. Như vậy, thế gian sẽ tin rằng Cha đã sai con.</vt:lpstr>
      <vt:lpstr>Phần con, con đã ban cho họ vinh quang mà Cha đã ban cho con, để họ được nên một như chúng ta là một :</vt:lpstr>
      <vt:lpstr>Con ở trong họ và Cha ở trong con, để họ được hoàn toàn nên một ; như vậy, thế gian sẽ nhận biết là chính Cha đã sai con và đã yêu thương họ như đã yêu thương con.</vt:lpstr>
      <vt:lpstr>“Lạy Cha, con muốn rằng con ở đâu, thì những người Cha đã ban cho con cũng ở đó với con, để họ chiêm ngưỡng vinh quang của con,</vt:lpstr>
      <vt:lpstr>vinh quang mà Cha đã ban cho con, vì Cha đã yêu thương con trước khi thế gian được tạo thành.</vt:lpstr>
      <vt:lpstr>Lạy Cha là Đấng công chính, thế gian đã không biết Cha, nhưng con, con đã biết Cha, và những người này đã biết là chính Cha đã sai con.</vt:lpstr>
      <vt:lpstr>Con đã cho họ biết danh Cha, và sẽ còn cho họ biết nữa, để tình Cha đã yêu thương con, ở trong họ, và con cũng ở trong họ nữa.”.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64</cp:revision>
  <dcterms:created xsi:type="dcterms:W3CDTF">2022-01-14T15:16:50Z</dcterms:created>
  <dcterms:modified xsi:type="dcterms:W3CDTF">2025-05-31T01:42:31Z</dcterms:modified>
</cp:coreProperties>
</file>