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4" r:id="rId3"/>
    <p:sldId id="315" r:id="rId4"/>
    <p:sldId id="332" r:id="rId5"/>
    <p:sldId id="408" r:id="rId6"/>
    <p:sldId id="333" r:id="rId7"/>
    <p:sldId id="334" r:id="rId8"/>
    <p:sldId id="484" r:id="rId9"/>
    <p:sldId id="505" r:id="rId10"/>
    <p:sldId id="506" r:id="rId11"/>
    <p:sldId id="544" r:id="rId12"/>
    <p:sldId id="545" r:id="rId13"/>
    <p:sldId id="546" r:id="rId14"/>
    <p:sldId id="547" r:id="rId15"/>
    <p:sldId id="548" r:id="rId16"/>
    <p:sldId id="559" r:id="rId17"/>
    <p:sldId id="560" r:id="rId18"/>
    <p:sldId id="561" r:id="rId19"/>
    <p:sldId id="562" r:id="rId20"/>
    <p:sldId id="563" r:id="rId21"/>
    <p:sldId id="564" r:id="rId22"/>
    <p:sldId id="565" r:id="rId23"/>
    <p:sldId id="293" r:id="rId24"/>
    <p:sldId id="294" r:id="rId25"/>
    <p:sldId id="393" r:id="rId26"/>
    <p:sldId id="566" r:id="rId27"/>
    <p:sldId id="260" r:id="rId28"/>
    <p:sldId id="308" r:id="rId29"/>
    <p:sldId id="386" r:id="rId30"/>
    <p:sldId id="387" r:id="rId31"/>
    <p:sldId id="388" r:id="rId32"/>
    <p:sldId id="391" r:id="rId33"/>
    <p:sldId id="296" r:id="rId3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2558" y="15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02/05/2025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CHÚA NHẬT </a:t>
            </a:r>
            <a:r>
              <a:rPr lang="en-US" sz="4400" b="1" kern="1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III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PHỤC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SINH - 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44541" y="3776782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NIỀM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VUI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81207" y="3776782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BÌNH 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185" y="666751"/>
            <a:ext cx="11718525" cy="5456922"/>
          </a:xfrm>
        </p:spPr>
        <p:txBody>
          <a:bodyPr>
            <a:noAutofit/>
          </a:bodyPr>
          <a:lstStyle/>
          <a:p>
            <a:pPr algn="just"/>
            <a:r>
              <a:rPr lang="vi-VN" sz="7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môn đệ khác chèo thuyền vào bờ kéo theo lưới đầy cá, vì các ông không xa bờ lắm, chỉ cách vào khoảng gần một trăm thước.</a:t>
            </a:r>
            <a:endParaRPr lang="en-US" sz="76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798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286" y="700539"/>
            <a:ext cx="11789547" cy="5456922"/>
          </a:xfrm>
        </p:spPr>
        <p:txBody>
          <a:bodyPr>
            <a:noAutofit/>
          </a:bodyPr>
          <a:lstStyle/>
          <a:p>
            <a:pPr algn="just"/>
            <a:r>
              <a:rPr lang="vi-VN" sz="7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Bước lên bờ, các ông nhìn thấy có sẵn than hồng với cá đặt ở trên, và có cả bánh nữa. Đức Giê-su bảo các ông: "Đem ít cá mới bắt được tới đây! </a:t>
            </a:r>
            <a:endParaRPr lang="en-US" sz="7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65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75" y="666751"/>
            <a:ext cx="11789545" cy="5456922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Ông Si-môn Phê-rô lên thuyền, rồi kéo lưới vào bờ. Lưới đầy những cá lớn, đếm được một trăm năm mươi ba con.</a:t>
            </a:r>
            <a:endParaRPr lang="en-US" sz="8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141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3" y="666751"/>
            <a:ext cx="11833934" cy="5456922"/>
          </a:xfrm>
        </p:spPr>
        <p:txBody>
          <a:bodyPr>
            <a:noAutofit/>
          </a:bodyPr>
          <a:lstStyle/>
          <a:p>
            <a:pPr algn="just"/>
            <a:r>
              <a:rPr lang="vi-VN" sz="6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 nhiều như vậy mà lưới không bị rách. Đức Giê-su nói: "Anh em đến mà ăn! " Không ai trong các môn đệ dám hỏi "Ông là ai? ", vì các ông biết rằng đó là Chúa.</a:t>
            </a:r>
            <a:endParaRPr lang="en-US" sz="68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57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53" y="666751"/>
            <a:ext cx="11878323" cy="5456922"/>
          </a:xfrm>
        </p:spPr>
        <p:txBody>
          <a:bodyPr>
            <a:noAutofit/>
          </a:bodyPr>
          <a:lstStyle/>
          <a:p>
            <a:pPr algn="just"/>
            <a:r>
              <a:rPr lang="vi-VN" sz="7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Đức Giê-su đến, cầm lấy bánh trao cho các ông; rồi cá, Người cũng làm như vậy. Đó là lần thứ ba Đức Giê-su tỏ mình ra cho các môn đệ, sau khi trỗi dậy từ cõi chết.</a:t>
            </a:r>
            <a:endParaRPr lang="en-US" sz="7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55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431" y="666751"/>
            <a:ext cx="11789546" cy="5456922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Khi các môn đệ ăn xong, Đức Giê-su hỏi ông Si-môn Phê-rô: "Này anh Si-môn, con ông Gio-an, anh có mến Thầy hơn các anh em này không? "</a:t>
            </a:r>
            <a:endParaRPr lang="en-US" sz="7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410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941" y="666751"/>
            <a:ext cx="11807301" cy="5456922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Ông đáp: "Thưa Thầy có, Thầy biết con yêu mến Thầy." Đức Giê-su nói với ông: "Hãy chăm sóc chiên con của Thầy."</a:t>
            </a:r>
            <a:endParaRPr lang="en-US" sz="8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119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920" y="666751"/>
            <a:ext cx="11842812" cy="5456922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 lại hỏi: "Này anh Si-môn, con ông Gio-an, anh có mến Thầy không? " Ông đáp: "Thưa Thầy có, Thầy biết con yêu mến Thầy."</a:t>
            </a:r>
            <a:endParaRPr lang="en-US" sz="7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511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85" y="666751"/>
            <a:ext cx="11594237" cy="5456922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 nói: "Hãy chăn dắt chiên của Thầy." Người hỏi lần thứ ba: "Này anh Si-môn, con ông Gio-an, anh có yêu mến Thầy không? "</a:t>
            </a:r>
            <a:endParaRPr lang="en-US" sz="7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379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75" y="812523"/>
            <a:ext cx="11789545" cy="5456922"/>
          </a:xfrm>
        </p:spPr>
        <p:txBody>
          <a:bodyPr>
            <a:noAutofit/>
          </a:bodyPr>
          <a:lstStyle/>
          <a:p>
            <a:pPr algn="just"/>
            <a:r>
              <a:rPr lang="vi-VN" sz="7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Ông Phê-rô buồn vì Người hỏi tới ba lần: "Anh có yêu mến Thầy không? " Ông đáp: "Thưa Thầy, Thầy biết rõ mọi sự; Thầy biết con yêu mến Thầy."</a:t>
            </a:r>
            <a:endParaRPr lang="en-US" sz="7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39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71551"/>
            <a:ext cx="12192000" cy="555171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ấy, Đức Giê-su lại tỏ mình ra cho các môn đệ ở Biển Hồ Ti-bê-ri-a. Người tỏ mình ra như thế này.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1475014" y="101601"/>
            <a:ext cx="922564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29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29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GIOAN</a:t>
            </a:r>
            <a:endParaRPr lang="en-US" sz="2900"/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5" y="666751"/>
            <a:ext cx="11887200" cy="5456922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Đức Giê-su bảo: "Hãy chăm sóc chiên của Thầy. Thật, Thầy bảo thật cho anh biết: lúc còn trẻ, anh tự mình thắt lưng lấy, và đi đâu tuỳ ý.</a:t>
            </a:r>
            <a:endParaRPr lang="en-US" sz="7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285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44" y="755242"/>
            <a:ext cx="11975976" cy="5456922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Nhưng khi đã về già, anh sẽ phải dang tay ra cho người khác thắt lưng và dẫn anh đến nơi anh chẳng muốn."</a:t>
            </a:r>
            <a:endParaRPr lang="en-US" sz="8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945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941" y="186430"/>
            <a:ext cx="11860567" cy="6533965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 nói vậy, có ý ám chỉ ông sẽ phải chết cách nào để tôn vinh Thiên Chúa. Thế rồi, Người bảo ông: "Hãy theo Thầy“</a:t>
            </a:r>
            <a:r>
              <a:rPr lang="en-US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en-US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vi-VN" sz="7200" b="1" i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 LÀ LỜI CHÚA</a:t>
            </a:r>
            <a:r>
              <a:rPr lang="vi-VN" sz="72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7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1272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20" y="35412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8520" y="863013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77592" y="1681330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0" y="2482956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58520" y="3263167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58520" y="4096248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202016"/>
              </p:ext>
            </p:extLst>
          </p:nvPr>
        </p:nvGraphicFramePr>
        <p:xfrm>
          <a:off x="1232789" y="67933"/>
          <a:ext cx="9287252" cy="4807842"/>
        </p:xfrm>
        <a:graphic>
          <a:graphicData uri="http://schemas.openxmlformats.org/drawingml/2006/table">
            <a:tbl>
              <a:tblPr firstRow="1" firstCol="1" bandRow="1"/>
              <a:tblGrid>
                <a:gridCol w="843735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843735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843735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843735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844616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844616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844616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844616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844616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844616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844616">
                  <a:extLst>
                    <a:ext uri="{9D8B030D-6E8A-4147-A177-3AD203B41FA5}">
                      <a16:colId xmlns:a16="http://schemas.microsoft.com/office/drawing/2014/main" val="2047529237"/>
                    </a:ext>
                  </a:extLst>
                </a:gridCol>
              </a:tblGrid>
              <a:tr h="7921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7921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7921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7921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7921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7921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  <p:sp>
        <p:nvSpPr>
          <p:cNvPr id="89" name="Rectangle 88">
            <a:extLst>
              <a:ext uri="{FF2B5EF4-FFF2-40B4-BE49-F238E27FC236}">
                <a16:creationId xmlns:a16="http://schemas.microsoft.com/office/drawing/2014/main" id="{7F57C799-C758-A79A-AF1A-C42A8F3455A1}"/>
              </a:ext>
            </a:extLst>
          </p:cNvPr>
          <p:cNvSpPr/>
          <p:nvPr/>
        </p:nvSpPr>
        <p:spPr>
          <a:xfrm>
            <a:off x="0" y="5271610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ĐỨC GIÊSU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TRAO GÌ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CHO CÁC ÔNG CÙNG ĂN?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4BECBB-B50C-A434-6E3D-2275A693A69A}"/>
              </a:ext>
            </a:extLst>
          </p:cNvPr>
          <p:cNvSpPr/>
          <p:nvPr/>
        </p:nvSpPr>
        <p:spPr>
          <a:xfrm>
            <a:off x="2918460" y="7094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5038CE9-F7CE-E3A3-BAE3-AA77C2865673}"/>
              </a:ext>
            </a:extLst>
          </p:cNvPr>
          <p:cNvSpPr/>
          <p:nvPr/>
        </p:nvSpPr>
        <p:spPr>
          <a:xfrm>
            <a:off x="3764280" y="7094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E43A5DC4-C84D-1343-6612-6C395DC871A8}"/>
              </a:ext>
            </a:extLst>
          </p:cNvPr>
          <p:cNvSpPr/>
          <p:nvPr/>
        </p:nvSpPr>
        <p:spPr>
          <a:xfrm>
            <a:off x="4610100" y="7094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24D67C3F-57F1-EE1C-0621-755823401884}"/>
              </a:ext>
            </a:extLst>
          </p:cNvPr>
          <p:cNvSpPr/>
          <p:nvPr/>
        </p:nvSpPr>
        <p:spPr>
          <a:xfrm>
            <a:off x="5455920" y="7094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0ED0BA44-BBA0-B63B-04A5-725A9D879768}"/>
              </a:ext>
            </a:extLst>
          </p:cNvPr>
          <p:cNvSpPr/>
          <p:nvPr/>
        </p:nvSpPr>
        <p:spPr>
          <a:xfrm>
            <a:off x="6294120" y="7094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781309A5-DF56-FA8A-F0D6-7F6FA3429B62}"/>
              </a:ext>
            </a:extLst>
          </p:cNvPr>
          <p:cNvSpPr/>
          <p:nvPr/>
        </p:nvSpPr>
        <p:spPr>
          <a:xfrm>
            <a:off x="7139940" y="7094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2868FF66-3190-42FF-381C-E48619CD2AC9}"/>
              </a:ext>
            </a:extLst>
          </p:cNvPr>
          <p:cNvSpPr/>
          <p:nvPr/>
        </p:nvSpPr>
        <p:spPr>
          <a:xfrm>
            <a:off x="3771900" y="8786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E88F692-77D9-4667-8B41-16F32AF41170}"/>
              </a:ext>
            </a:extLst>
          </p:cNvPr>
          <p:cNvSpPr/>
          <p:nvPr/>
        </p:nvSpPr>
        <p:spPr>
          <a:xfrm>
            <a:off x="4617720" y="8786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E883FF87-1BB0-B6A6-960F-9ADE5676EE15}"/>
              </a:ext>
            </a:extLst>
          </p:cNvPr>
          <p:cNvSpPr/>
          <p:nvPr/>
        </p:nvSpPr>
        <p:spPr>
          <a:xfrm>
            <a:off x="5463540" y="8786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CE3FB722-2AA6-DAF0-F27A-A9C914627B09}"/>
              </a:ext>
            </a:extLst>
          </p:cNvPr>
          <p:cNvSpPr/>
          <p:nvPr/>
        </p:nvSpPr>
        <p:spPr>
          <a:xfrm>
            <a:off x="6301740" y="8786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CA6E0073-85AF-C935-5B67-4E3EE7A69340}"/>
              </a:ext>
            </a:extLst>
          </p:cNvPr>
          <p:cNvSpPr/>
          <p:nvPr/>
        </p:nvSpPr>
        <p:spPr>
          <a:xfrm>
            <a:off x="7147560" y="8786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715EADAD-CCEF-66FB-3A77-C5411DBE2281}"/>
              </a:ext>
            </a:extLst>
          </p:cNvPr>
          <p:cNvSpPr/>
          <p:nvPr/>
        </p:nvSpPr>
        <p:spPr>
          <a:xfrm>
            <a:off x="3764280" y="16787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D1652138-8113-387C-1331-37AE9BAA4842}"/>
              </a:ext>
            </a:extLst>
          </p:cNvPr>
          <p:cNvSpPr/>
          <p:nvPr/>
        </p:nvSpPr>
        <p:spPr>
          <a:xfrm>
            <a:off x="4610100" y="16787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C783181-F916-4AE0-9253-030CC9338C83}"/>
              </a:ext>
            </a:extLst>
          </p:cNvPr>
          <p:cNvSpPr/>
          <p:nvPr/>
        </p:nvSpPr>
        <p:spPr>
          <a:xfrm>
            <a:off x="5455920" y="16787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8CB131C9-C9D4-0D02-D170-910B6C455545}"/>
              </a:ext>
            </a:extLst>
          </p:cNvPr>
          <p:cNvSpPr/>
          <p:nvPr/>
        </p:nvSpPr>
        <p:spPr>
          <a:xfrm>
            <a:off x="6301740" y="16787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709BD22A-211C-1A0A-C7FA-1BA4E39C4B64}"/>
              </a:ext>
            </a:extLst>
          </p:cNvPr>
          <p:cNvSpPr/>
          <p:nvPr/>
        </p:nvSpPr>
        <p:spPr>
          <a:xfrm>
            <a:off x="7139940" y="16787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09DF9408-9130-8A0F-5791-DDC43B7B2396}"/>
              </a:ext>
            </a:extLst>
          </p:cNvPr>
          <p:cNvSpPr/>
          <p:nvPr/>
        </p:nvSpPr>
        <p:spPr>
          <a:xfrm>
            <a:off x="7985760" y="16787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D8564005-222D-A39F-60C7-EF6EB66D8975}"/>
              </a:ext>
            </a:extLst>
          </p:cNvPr>
          <p:cNvSpPr/>
          <p:nvPr/>
        </p:nvSpPr>
        <p:spPr>
          <a:xfrm>
            <a:off x="3764280" y="24788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9B6E52A8-64BA-A940-F7F8-067A06CA493D}"/>
              </a:ext>
            </a:extLst>
          </p:cNvPr>
          <p:cNvSpPr/>
          <p:nvPr/>
        </p:nvSpPr>
        <p:spPr>
          <a:xfrm>
            <a:off x="4610100" y="24788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0354E1C3-D191-3748-A5E7-7EB9A0147C3E}"/>
              </a:ext>
            </a:extLst>
          </p:cNvPr>
          <p:cNvSpPr/>
          <p:nvPr/>
        </p:nvSpPr>
        <p:spPr>
          <a:xfrm>
            <a:off x="5455920" y="24788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686527FA-25C0-7542-177B-A44C7DC6F42F}"/>
              </a:ext>
            </a:extLst>
          </p:cNvPr>
          <p:cNvSpPr/>
          <p:nvPr/>
        </p:nvSpPr>
        <p:spPr>
          <a:xfrm>
            <a:off x="6301740" y="24788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4A8B09AE-7747-E9A3-1003-D1FBBBF885F1}"/>
              </a:ext>
            </a:extLst>
          </p:cNvPr>
          <p:cNvSpPr/>
          <p:nvPr/>
        </p:nvSpPr>
        <p:spPr>
          <a:xfrm>
            <a:off x="7139940" y="24788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E3321207-915D-BC77-9D78-3D5A3EB9A512}"/>
              </a:ext>
            </a:extLst>
          </p:cNvPr>
          <p:cNvSpPr/>
          <p:nvPr/>
        </p:nvSpPr>
        <p:spPr>
          <a:xfrm>
            <a:off x="1226820" y="3276734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4E0431A0-DCDD-C343-3924-F4B55AC6BEF7}"/>
              </a:ext>
            </a:extLst>
          </p:cNvPr>
          <p:cNvSpPr/>
          <p:nvPr/>
        </p:nvSpPr>
        <p:spPr>
          <a:xfrm>
            <a:off x="2072640" y="3276734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8669BA7F-0952-1D0C-F7E8-E27C6510483E}"/>
              </a:ext>
            </a:extLst>
          </p:cNvPr>
          <p:cNvSpPr/>
          <p:nvPr/>
        </p:nvSpPr>
        <p:spPr>
          <a:xfrm>
            <a:off x="2918460" y="3276734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112B5EA0-4A98-0FD8-AF7D-01FF502EC529}"/>
              </a:ext>
            </a:extLst>
          </p:cNvPr>
          <p:cNvSpPr/>
          <p:nvPr/>
        </p:nvSpPr>
        <p:spPr>
          <a:xfrm>
            <a:off x="3764280" y="3276734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545BB09F-93D1-7A2E-A2F7-BC8A927F3D19}"/>
              </a:ext>
            </a:extLst>
          </p:cNvPr>
          <p:cNvSpPr/>
          <p:nvPr/>
        </p:nvSpPr>
        <p:spPr>
          <a:xfrm>
            <a:off x="4602480" y="3276734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C0C3E02-FD25-32B3-13CA-99AC17153105}"/>
              </a:ext>
            </a:extLst>
          </p:cNvPr>
          <p:cNvSpPr/>
          <p:nvPr/>
        </p:nvSpPr>
        <p:spPr>
          <a:xfrm>
            <a:off x="5448300" y="3276734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2E3BADB0-FE8D-9A8B-B908-CDDA9731BF45}"/>
              </a:ext>
            </a:extLst>
          </p:cNvPr>
          <p:cNvSpPr/>
          <p:nvPr/>
        </p:nvSpPr>
        <p:spPr>
          <a:xfrm>
            <a:off x="6301740" y="32789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492A2F61-6D26-AEB4-84A1-A190C2A0DF10}"/>
              </a:ext>
            </a:extLst>
          </p:cNvPr>
          <p:cNvSpPr/>
          <p:nvPr/>
        </p:nvSpPr>
        <p:spPr>
          <a:xfrm>
            <a:off x="7139940" y="32789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B0F9B4A9-87A4-CED2-584D-42953D27401A}"/>
              </a:ext>
            </a:extLst>
          </p:cNvPr>
          <p:cNvSpPr/>
          <p:nvPr/>
        </p:nvSpPr>
        <p:spPr>
          <a:xfrm>
            <a:off x="3764280" y="40790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9D205FA1-00DA-69AA-A9D4-5EB9F5C51408}"/>
              </a:ext>
            </a:extLst>
          </p:cNvPr>
          <p:cNvSpPr/>
          <p:nvPr/>
        </p:nvSpPr>
        <p:spPr>
          <a:xfrm>
            <a:off x="4610100" y="40790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199B1609-4EB9-C00A-6B75-55165DEFCE1F}"/>
              </a:ext>
            </a:extLst>
          </p:cNvPr>
          <p:cNvSpPr/>
          <p:nvPr/>
        </p:nvSpPr>
        <p:spPr>
          <a:xfrm>
            <a:off x="5455920" y="40790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3036AF18-EFC5-7EF7-5B79-1B40788FBF0A}"/>
              </a:ext>
            </a:extLst>
          </p:cNvPr>
          <p:cNvSpPr/>
          <p:nvPr/>
        </p:nvSpPr>
        <p:spPr>
          <a:xfrm>
            <a:off x="6294120" y="4079068"/>
            <a:ext cx="838200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2F3D5200-C5A7-979E-6522-D1A136A7B156}"/>
              </a:ext>
            </a:extLst>
          </p:cNvPr>
          <p:cNvSpPr/>
          <p:nvPr/>
        </p:nvSpPr>
        <p:spPr>
          <a:xfrm>
            <a:off x="0" y="5256370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48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TRAO QUYỀN CHĂM SÓC ĐOÀN CHIÊN CHO  ÔNG PHÊRÔ?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600A0536-2A8B-F9AE-D12D-7D43F7C11B18}"/>
              </a:ext>
            </a:extLst>
          </p:cNvPr>
          <p:cNvSpPr/>
          <p:nvPr/>
        </p:nvSpPr>
        <p:spPr>
          <a:xfrm>
            <a:off x="0" y="5256370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en-US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“NÀY ANH SI-MÔN, CON ÔNG GIO-AN, ANH </a:t>
            </a:r>
            <a:r>
              <a:rPr lang="en-US" sz="4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r>
              <a:rPr lang="en-US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MẾN THẦY KHÔNG ?”</a:t>
            </a:r>
            <a:endParaRPr lang="vi-VN" sz="4000" b="1">
              <a:solidFill>
                <a:schemeClr val="tx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583D0525-99A2-32E5-FEEA-02EF86D3F837}"/>
              </a:ext>
            </a:extLst>
          </p:cNvPr>
          <p:cNvSpPr/>
          <p:nvPr/>
        </p:nvSpPr>
        <p:spPr>
          <a:xfrm>
            <a:off x="0" y="5195410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en-US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KHI LƯỚI ĐẦY CÁ, NGƯỜI MÔN ĐỆ CHÚA THƯƠNG NÓI VỚI ÔNG PHÊRÔ </a:t>
            </a:r>
            <a:r>
              <a:rPr lang="vi-VN" sz="4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ĐIỀU GÌ? 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D1304957-D343-9166-9377-97CDBFC69138}"/>
              </a:ext>
            </a:extLst>
          </p:cNvPr>
          <p:cNvSpPr/>
          <p:nvPr/>
        </p:nvSpPr>
        <p:spPr>
          <a:xfrm>
            <a:off x="0" y="5197644"/>
            <a:ext cx="12192000" cy="16381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TRAO QUYỀN CHĂM SÓC ĐOÀN CHIÊN </a:t>
            </a:r>
            <a:r>
              <a:rPr lang="vi-VN" sz="48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CHO AI? 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58D7984E-BB2B-D7D5-0F75-2A6F7F335214}"/>
              </a:ext>
            </a:extLst>
          </p:cNvPr>
          <p:cNvSpPr/>
          <p:nvPr/>
        </p:nvSpPr>
        <p:spPr>
          <a:xfrm>
            <a:off x="0" y="5179882"/>
            <a:ext cx="12192000" cy="15646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TÊN </a:t>
            </a:r>
            <a:r>
              <a:rPr lang="vi-VN" sz="48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GỌI KHÁC</a:t>
            </a:r>
            <a:r>
              <a:rPr lang="vi-VN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CỦA </a:t>
            </a:r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ÔNG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TÔMA? </a:t>
            </a:r>
            <a:endParaRPr lang="vi-VN" sz="4800" b="1" u="sng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56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4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7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0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3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6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9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2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5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8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2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4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7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0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3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6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9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6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0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3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6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9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2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5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8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5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4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6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9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8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2" fill="hold">
                      <p:stCondLst>
                        <p:cond delay="0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6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3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6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2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5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8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  <p:bldP spid="3" grpId="0" animBg="1"/>
      <p:bldP spid="3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20" grpId="0" animBg="1"/>
      <p:bldP spid="120" grpId="1" animBg="1"/>
      <p:bldP spid="121" grpId="0" animBg="1"/>
      <p:bldP spid="121" grpId="1" animBg="1"/>
      <p:bldP spid="125" grpId="0" animBg="1"/>
      <p:bldP spid="125" grpId="1" animBg="1"/>
      <p:bldP spid="126" grpId="0" animBg="1"/>
      <p:bldP spid="126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48" grpId="0" animBg="1"/>
      <p:bldP spid="148" grpId="1" animBg="1"/>
      <p:bldP spid="149" grpId="0" animBg="1"/>
      <p:bldP spid="149" grpId="1" animBg="1"/>
      <p:bldP spid="152" grpId="0" animBg="1"/>
      <p:bldP spid="152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70" grpId="0" animBg="1"/>
      <p:bldP spid="170" grpId="1" animBg="1"/>
      <p:bldP spid="171" grpId="0" animBg="1"/>
      <p:bldP spid="171" grpId="1" animBg="1"/>
      <p:bldP spid="172" grpId="0" animBg="1"/>
      <p:bldP spid="172" grpId="1" animBg="1"/>
      <p:bldP spid="173" grpId="0" animBg="1"/>
      <p:bldP spid="173" grpId="1" animBg="1"/>
      <p:bldP spid="174" grpId="0" animBg="1"/>
      <p:bldP spid="174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33F0CB0-E308-A7E9-3F67-E335CE9FD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93729"/>
              </p:ext>
            </p:extLst>
          </p:nvPr>
        </p:nvGraphicFramePr>
        <p:xfrm>
          <a:off x="320040" y="67932"/>
          <a:ext cx="11536681" cy="6790068"/>
        </p:xfrm>
        <a:graphic>
          <a:graphicData uri="http://schemas.openxmlformats.org/drawingml/2006/table">
            <a:tbl>
              <a:tblPr firstRow="1" firstCol="1" bandRow="1"/>
              <a:tblGrid>
                <a:gridCol w="1048093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1048093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1048093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1048093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2047529237"/>
                    </a:ext>
                  </a:extLst>
                </a:gridCol>
              </a:tblGrid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92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33F0CB0-E308-A7E9-3F67-E335CE9FD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494890"/>
              </p:ext>
            </p:extLst>
          </p:nvPr>
        </p:nvGraphicFramePr>
        <p:xfrm>
          <a:off x="320040" y="67932"/>
          <a:ext cx="11536681" cy="6790068"/>
        </p:xfrm>
        <a:graphic>
          <a:graphicData uri="http://schemas.openxmlformats.org/drawingml/2006/table">
            <a:tbl>
              <a:tblPr firstRow="1" firstCol="1" bandRow="1"/>
              <a:tblGrid>
                <a:gridCol w="1048093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1048093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1048093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1048093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1049187">
                  <a:extLst>
                    <a:ext uri="{9D8B030D-6E8A-4147-A177-3AD203B41FA5}">
                      <a16:colId xmlns:a16="http://schemas.microsoft.com/office/drawing/2014/main" val="2047529237"/>
                    </a:ext>
                  </a:extLst>
                </a:gridCol>
              </a:tblGrid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Ó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131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72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72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42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15ED8D-81CD-4252-A610-1245292EDA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395" y="0"/>
            <a:ext cx="7859210" cy="6585158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Sông Giođan.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Thành Giêrusalem.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Thành Caphácnaum.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Biển Hồ Tibêria.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Tại đâu</a:t>
            </a:r>
            <a:r>
              <a:rPr lang="vi-VN" sz="5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Đức Giêsu gặp các môn đệ và trao quyền chăm sóc đoàn chiên cho Phêrô?</a:t>
            </a:r>
            <a:endParaRPr lang="vi-VN" sz="5400" b="1" u="sng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39567"/>
            <a:ext cx="12244767" cy="822849"/>
            <a:chOff x="-1896924" y="4695363"/>
            <a:chExt cx="10570282" cy="705286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5711" y="4714849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Biển Hồ Tibêria.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153 con.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120 con.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150 con.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170 con.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6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Lúc đầy cá, các môn đệ đếm được </a:t>
            </a:r>
            <a:r>
              <a:rPr lang="vi-VN" sz="6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bao nhiêu</a:t>
            </a:r>
            <a:r>
              <a:rPr lang="vi-VN" sz="6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con?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491933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153 con.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86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6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Ông Si-môn Phê-rô, ông Tô-ma gọi là Đi-đy-mô, ông Na-tha-na-en người Ca-na miền Ga-li-lê, các người con ông Dê-bê-đê và hai môn đệ khác nữa, tất cả đang ở với nhau.</a:t>
            </a:r>
            <a:endParaRPr lang="en-US" sz="6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3 lần.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1 lần.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2 lần.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7 lần.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hỏi ông Phêrô: “Này anh simon, con ông Gioan, anh có mến thầy hơn các người này không?” </a:t>
            </a:r>
            <a:r>
              <a:rPr lang="vi-VN" sz="48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bao nhiêu lần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495453"/>
            <a:ext cx="12248199" cy="813091"/>
            <a:chOff x="-1896924" y="4684240"/>
            <a:chExt cx="10573245" cy="696923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84240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3 lần.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92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Thổi hơi ban Thánh Thần.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2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Bảo anh thật hạnh phúc vì được Chúa Cha mạc khải cho.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Bảo anh: “Hãy chăm sóc cho chiên của Thầy”.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Chúc lành cho Phêrô.</a:t>
              </a:r>
              <a:endParaRPr kumimoji="0" lang="vi-VN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Sau khi hỏi Phêrô: “Anh có mến thầy hơn các người này không?”,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đã làm gì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3656158"/>
            <a:ext cx="12240885" cy="806788"/>
            <a:chOff x="-1896924" y="4689642"/>
            <a:chExt cx="10566931" cy="69152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2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Bảo anh: “Hãy chăm sóc cho chiên của Thầy”.</a:t>
              </a:r>
              <a:endParaRPr kumimoji="0" lang="vi-VN" sz="4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5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Môn đệ Tô-ma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Người môn đệ Chúa thương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kumimoji="0" lang="en-US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Môn đệ Phê-rô</a:t>
              </a:r>
              <a:endParaRPr kumimoji="0" lang="vi-VN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Không ai trong các môn đệ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6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6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</a:t>
            </a:r>
            <a:r>
              <a:rPr lang="en-US" sz="6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đã nhận ra Chúa Giêsu đầu tiên?</a:t>
            </a:r>
            <a:endParaRPr lang="vi-VN" sz="66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2750485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Người môn đệ Chúa thương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297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019468" y="1449720"/>
            <a:ext cx="6310854" cy="3570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YÊU MẾN CHÚA BẰNG CÁCH NÀO?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Ông Si-môn Phê-rô nói với các ông: "Tôi đi đánh cá đây." Các ông đáp: "Chúng tôi cùng đi với anh."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43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063" y="288760"/>
            <a:ext cx="11807301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Rồi mọi người ra đi, lên thuyền, nhưng đêm ấy họ không bắt được gì cả. Khi trời đã sáng, Đức Giê-su đứng trên bãi biển,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824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32" y="106137"/>
            <a:ext cx="11771790" cy="6572249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nhưng các môn đệ không nhận ra đó chính là Đức Giê-su. Người nói với các ông: "Này các chú, không có gì ăn ư? " Các ông trả lời: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623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431" y="0"/>
            <a:ext cx="11727402" cy="6858000"/>
          </a:xfrm>
        </p:spPr>
        <p:txBody>
          <a:bodyPr>
            <a:noAutofit/>
          </a:bodyPr>
          <a:lstStyle/>
          <a:p>
            <a:pPr algn="just"/>
            <a:r>
              <a:rPr lang="vi-VN" sz="6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"Thưa không." Người bảo các ông: "Cứ thả lưới xuống bên phải mạn thuyền đi, thì sẽ bắt được cá." Các ông thả lưới xuống, nhưng không sao kéo lên nổi, vì lưới đầy những cá.</a:t>
            </a:r>
            <a:endParaRPr lang="en-US" sz="64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104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983" y="700539"/>
            <a:ext cx="11345663" cy="5456922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 môn đệ được Đức Giê-su thương mến nói với ông Phê-rô: "Chúa đó! "</a:t>
            </a:r>
            <a:endParaRPr lang="en-US" sz="8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428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819" y="857251"/>
            <a:ext cx="11718525" cy="5456922"/>
          </a:xfrm>
        </p:spPr>
        <p:txBody>
          <a:bodyPr>
            <a:noAutofit/>
          </a:bodyPr>
          <a:lstStyle/>
          <a:p>
            <a:pPr algn="just"/>
            <a:r>
              <a:rPr lang="vi-VN" sz="8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Vừa nghe nói "Chúa đó! ", ông Si-môn Phê-rô vội khoác áo vào vì đang ở trần, rồi nhảy xuống biển.</a:t>
            </a:r>
            <a:endParaRPr lang="en-US" sz="88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03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1542</TotalTime>
  <Words>1233</Words>
  <Application>Microsoft Office PowerPoint</Application>
  <PresentationFormat>Widescreen</PresentationFormat>
  <Paragraphs>219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Khi ấy, Đức Giê-su lại tỏ mình ra cho các môn đệ ở Biển Hồ Ti-bê-ri-a. Người tỏ mình ra như thế này.</vt:lpstr>
      <vt:lpstr>Ông Si-môn Phê-rô, ông Tô-ma gọi là Đi-đy-mô, ông Na-tha-na-en người Ca-na miền Ga-li-lê, các người con ông Dê-bê-đê và hai môn đệ khác nữa, tất cả đang ở với nhau.</vt:lpstr>
      <vt:lpstr>Ông Si-môn Phê-rô nói với các ông: "Tôi đi đánh cá đây." Các ông đáp: "Chúng tôi cùng đi với anh."</vt:lpstr>
      <vt:lpstr>Rồi mọi người ra đi, lên thuyền, nhưng đêm ấy họ không bắt được gì cả. Khi trời đã sáng, Đức Giê-su đứng trên bãi biển,</vt:lpstr>
      <vt:lpstr>nhưng các môn đệ không nhận ra đó chính là Đức Giê-su. Người nói với các ông: "Này các chú, không có gì ăn ư? " Các ông trả lời:</vt:lpstr>
      <vt:lpstr>"Thưa không." Người bảo các ông: "Cứ thả lưới xuống bên phải mạn thuyền đi, thì sẽ bắt được cá." Các ông thả lưới xuống, nhưng không sao kéo lên nổi, vì lưới đầy những cá.</vt:lpstr>
      <vt:lpstr>Người môn đệ được Đức Giê-su thương mến nói với ông Phê-rô: "Chúa đó! "</vt:lpstr>
      <vt:lpstr>Vừa nghe nói "Chúa đó! ", ông Si-môn Phê-rô vội khoác áo vào vì đang ở trần, rồi nhảy xuống biển.</vt:lpstr>
      <vt:lpstr>Các môn đệ khác chèo thuyền vào bờ kéo theo lưới đầy cá, vì các ông không xa bờ lắm, chỉ cách vào khoảng gần một trăm thước.</vt:lpstr>
      <vt:lpstr>Bước lên bờ, các ông nhìn thấy có sẵn than hồng với cá đặt ở trên, và có cả bánh nữa. Đức Giê-su bảo các ông: "Đem ít cá mới bắt được tới đây! </vt:lpstr>
      <vt:lpstr>Ông Si-môn Phê-rô lên thuyền, rồi kéo lưới vào bờ. Lưới đầy những cá lớn, đếm được một trăm năm mươi ba con.</vt:lpstr>
      <vt:lpstr>Cá nhiều như vậy mà lưới không bị rách. Đức Giê-su nói: "Anh em đến mà ăn! " Không ai trong các môn đệ dám hỏi "Ông là ai? ", vì các ông biết rằng đó là Chúa.</vt:lpstr>
      <vt:lpstr>Đức Giê-su đến, cầm lấy bánh trao cho các ông; rồi cá, Người cũng làm như vậy. Đó là lần thứ ba Đức Giê-su tỏ mình ra cho các môn đệ, sau khi trỗi dậy từ cõi chết.</vt:lpstr>
      <vt:lpstr> Khi các môn đệ ăn xong, Đức Giê-su hỏi ông Si-môn Phê-rô: "Này anh Si-môn, con ông Gio-an, anh có mến Thầy hơn các anh em này không? "</vt:lpstr>
      <vt:lpstr>Ông đáp: "Thưa Thầy có, Thầy biết con yêu mến Thầy." Đức Giê-su nói với ông: "Hãy chăm sóc chiên con của Thầy."</vt:lpstr>
      <vt:lpstr>Người lại hỏi: "Này anh Si-môn, con ông Gio-an, anh có mến Thầy không? " Ông đáp: "Thưa Thầy có, Thầy biết con yêu mến Thầy."</vt:lpstr>
      <vt:lpstr>Người nói: "Hãy chăn dắt chiên của Thầy." Người hỏi lần thứ ba: "Này anh Si-môn, con ông Gio-an, anh có yêu mến Thầy không? "</vt:lpstr>
      <vt:lpstr>Ông Phê-rô buồn vì Người hỏi tới ba lần: "Anh có yêu mến Thầy không? " Ông đáp: "Thưa Thầy, Thầy biết rõ mọi sự; Thầy biết con yêu mến Thầy."</vt:lpstr>
      <vt:lpstr>Đức Giê-su bảo: "Hãy chăm sóc chiên của Thầy. Thật, Thầy bảo thật cho anh biết: lúc còn trẻ, anh tự mình thắt lưng lấy, và đi đâu tuỳ ý.</vt:lpstr>
      <vt:lpstr>Nhưng khi đã về già, anh sẽ phải dang tay ra cho người khác thắt lưng và dẫn anh đến nơi anh chẳng muốn."</vt:lpstr>
      <vt:lpstr>Người nói vậy, có ý ám chỉ ông sẽ phải chết cách nào để tôn vinh Thiên Chúa. Thế rồi, Người bảo ông: "Hãy theo Thầy“. ĐÓ LÀ LỜI CHÚA.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46</cp:revision>
  <dcterms:created xsi:type="dcterms:W3CDTF">2022-01-14T15:16:50Z</dcterms:created>
  <dcterms:modified xsi:type="dcterms:W3CDTF">2025-05-02T03:07:11Z</dcterms:modified>
</cp:coreProperties>
</file>