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375" r:id="rId6"/>
    <p:sldId id="376" r:id="rId7"/>
    <p:sldId id="378" r:id="rId8"/>
    <p:sldId id="381" r:id="rId9"/>
    <p:sldId id="379" r:id="rId10"/>
    <p:sldId id="380" r:id="rId11"/>
    <p:sldId id="377" r:id="rId12"/>
    <p:sldId id="382" r:id="rId13"/>
    <p:sldId id="383" r:id="rId14"/>
    <p:sldId id="384" r:id="rId15"/>
    <p:sldId id="385" r:id="rId16"/>
    <p:sldId id="293" r:id="rId17"/>
    <p:sldId id="294" r:id="rId18"/>
    <p:sldId id="327" r:id="rId19"/>
    <p:sldId id="390" r:id="rId20"/>
    <p:sldId id="260" r:id="rId21"/>
    <p:sldId id="308" r:id="rId22"/>
    <p:sldId id="386" r:id="rId23"/>
    <p:sldId id="387" r:id="rId24"/>
    <p:sldId id="388" r:id="rId25"/>
    <p:sldId id="296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68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15/01/2022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II THƯỜNG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TINH THẦN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MỚI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RƯỢU MỚI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Rồi Người nói với họ : “Bây giờ các anh múc và đem cho ông quản tiệc.” Họ liền đem cho ông.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9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người quản tiệc nếm thử nước đã hoá thành rượu (mà không biết rượu từ đâu ra, còn gia nhân đã múc nước thì biết),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1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mới gọi tân lang lại và nói : “Ai cũng thết rượu ngon trước, và khi khách đã ngà ngà mới đãi rượu xoàng hơn.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2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Còn anh, anh lại giữ rượu ngon mãi cho đến bây giờ.”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7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đã làm dấu lạ đầu tiên này tại Ca-na miền Ga-li-lê và bày tỏ vinh quang của Người.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71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Các môn đệ đã tin vào Người.</a:t>
            </a:r>
            <a:r>
              <a:rPr lang="vi-VN" sz="72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72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9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0486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9929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95349" y="151838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20999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91143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7044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124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KHI THẤY THIẾU RƯỢU, THÂN MẪU ĐỨC GIÊ-SU NÓI VỚI NGƯỜI: “HỌ </a:t>
            </a:r>
            <a:r>
              <a:rPr lang="vi-VN" sz="40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RỒI.”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075052"/>
              </p:ext>
            </p:extLst>
          </p:nvPr>
        </p:nvGraphicFramePr>
        <p:xfrm>
          <a:off x="1562984" y="70948"/>
          <a:ext cx="8993254" cy="4816014"/>
        </p:xfrm>
        <a:graphic>
          <a:graphicData uri="http://schemas.openxmlformats.org/drawingml/2006/table">
            <a:tbl>
              <a:tblPr firstRow="1" firstCol="1" bandRow="1"/>
              <a:tblGrid>
                <a:gridCol w="898762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98762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98762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98762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99701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99701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99701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99701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99701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99701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</a:tblGrid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AF39CF3-3B7C-46CA-B290-AD017400DC4F}"/>
              </a:ext>
            </a:extLst>
          </p:cNvPr>
          <p:cNvSpPr/>
          <p:nvPr/>
        </p:nvSpPr>
        <p:spPr>
          <a:xfrm>
            <a:off x="2468880" y="70948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E22CABE-9A09-4C0E-B6A5-E113561733DF}"/>
              </a:ext>
            </a:extLst>
          </p:cNvPr>
          <p:cNvSpPr/>
          <p:nvPr/>
        </p:nvSpPr>
        <p:spPr>
          <a:xfrm>
            <a:off x="3374776" y="70948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6A1D7F8-AF42-47E3-9AFC-0A585E54C99E}"/>
              </a:ext>
            </a:extLst>
          </p:cNvPr>
          <p:cNvSpPr/>
          <p:nvPr/>
        </p:nvSpPr>
        <p:spPr>
          <a:xfrm>
            <a:off x="4253616" y="65782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E45A180-DE03-4DEF-83ED-9D32FD4D0C52}"/>
              </a:ext>
            </a:extLst>
          </p:cNvPr>
          <p:cNvSpPr/>
          <p:nvPr/>
        </p:nvSpPr>
        <p:spPr>
          <a:xfrm>
            <a:off x="5159512" y="65782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2033068-C3CC-400D-B9E5-A743E6EE7164}"/>
              </a:ext>
            </a:extLst>
          </p:cNvPr>
          <p:cNvSpPr/>
          <p:nvPr/>
        </p:nvSpPr>
        <p:spPr>
          <a:xfrm>
            <a:off x="6074851" y="70948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F36B59A-D11C-49F4-BFC7-72C70F799111}"/>
              </a:ext>
            </a:extLst>
          </p:cNvPr>
          <p:cNvSpPr/>
          <p:nvPr/>
        </p:nvSpPr>
        <p:spPr>
          <a:xfrm>
            <a:off x="6953691" y="65782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F15BE36-39BF-4B89-ACB3-BB3B81663B36}"/>
              </a:ext>
            </a:extLst>
          </p:cNvPr>
          <p:cNvSpPr/>
          <p:nvPr/>
        </p:nvSpPr>
        <p:spPr>
          <a:xfrm>
            <a:off x="7859587" y="65782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04D0749-F089-4AA4-9312-A82931BB8F75}"/>
              </a:ext>
            </a:extLst>
          </p:cNvPr>
          <p:cNvSpPr/>
          <p:nvPr/>
        </p:nvSpPr>
        <p:spPr>
          <a:xfrm>
            <a:off x="1562984" y="777326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916AFD8-125A-4C8A-809E-D4BE69978D93}"/>
              </a:ext>
            </a:extLst>
          </p:cNvPr>
          <p:cNvSpPr/>
          <p:nvPr/>
        </p:nvSpPr>
        <p:spPr>
          <a:xfrm>
            <a:off x="2468880" y="769706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7420E7C-8473-4C8C-BD7F-EFA0174E6F40}"/>
              </a:ext>
            </a:extLst>
          </p:cNvPr>
          <p:cNvSpPr/>
          <p:nvPr/>
        </p:nvSpPr>
        <p:spPr>
          <a:xfrm>
            <a:off x="3355340" y="772160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723EFB4-9A57-47B9-958B-17AF64DDB945}"/>
              </a:ext>
            </a:extLst>
          </p:cNvPr>
          <p:cNvSpPr/>
          <p:nvPr/>
        </p:nvSpPr>
        <p:spPr>
          <a:xfrm>
            <a:off x="4253616" y="772160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C7D01BC-7965-405E-8307-4AED3B389D5B}"/>
              </a:ext>
            </a:extLst>
          </p:cNvPr>
          <p:cNvSpPr/>
          <p:nvPr/>
        </p:nvSpPr>
        <p:spPr>
          <a:xfrm>
            <a:off x="5168955" y="769706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3E28719-D78B-4D9F-AED7-AAC44A96AE32}"/>
              </a:ext>
            </a:extLst>
          </p:cNvPr>
          <p:cNvSpPr/>
          <p:nvPr/>
        </p:nvSpPr>
        <p:spPr>
          <a:xfrm>
            <a:off x="6055415" y="772160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16AD304-6509-4088-A6D3-455548DA459A}"/>
              </a:ext>
            </a:extLst>
          </p:cNvPr>
          <p:cNvSpPr/>
          <p:nvPr/>
        </p:nvSpPr>
        <p:spPr>
          <a:xfrm>
            <a:off x="6953691" y="772160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5F7530E-23F2-4ADE-9EB5-292BA4965E1E}"/>
              </a:ext>
            </a:extLst>
          </p:cNvPr>
          <p:cNvSpPr/>
          <p:nvPr/>
        </p:nvSpPr>
        <p:spPr>
          <a:xfrm>
            <a:off x="2464684" y="1460844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B88B2E4-1EBE-4C1A-A63A-C0533FF9E8CC}"/>
              </a:ext>
            </a:extLst>
          </p:cNvPr>
          <p:cNvSpPr/>
          <p:nvPr/>
        </p:nvSpPr>
        <p:spPr>
          <a:xfrm>
            <a:off x="3370580" y="1453224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8E53A15-413D-499D-B72B-43996871F4E7}"/>
              </a:ext>
            </a:extLst>
          </p:cNvPr>
          <p:cNvSpPr/>
          <p:nvPr/>
        </p:nvSpPr>
        <p:spPr>
          <a:xfrm>
            <a:off x="4257040" y="1455678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8E9E719-40CF-46DD-A175-13D6067933BF}"/>
              </a:ext>
            </a:extLst>
          </p:cNvPr>
          <p:cNvSpPr/>
          <p:nvPr/>
        </p:nvSpPr>
        <p:spPr>
          <a:xfrm>
            <a:off x="5155316" y="1455678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A68C095-1D34-4F26-9F5B-FFF9B31A7A5E}"/>
              </a:ext>
            </a:extLst>
          </p:cNvPr>
          <p:cNvSpPr/>
          <p:nvPr/>
        </p:nvSpPr>
        <p:spPr>
          <a:xfrm>
            <a:off x="6070655" y="1453224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F8B51C2-F5A3-4A05-BF6B-3E22553810E0}"/>
              </a:ext>
            </a:extLst>
          </p:cNvPr>
          <p:cNvSpPr/>
          <p:nvPr/>
        </p:nvSpPr>
        <p:spPr>
          <a:xfrm>
            <a:off x="6957115" y="1455678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7775F9C-EEA1-4F02-8FC7-86BBEAC796EB}"/>
              </a:ext>
            </a:extLst>
          </p:cNvPr>
          <p:cNvSpPr/>
          <p:nvPr/>
        </p:nvSpPr>
        <p:spPr>
          <a:xfrm>
            <a:off x="7855391" y="1455678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F99E8A6-DBF4-4E6B-954F-35CFED48F5F2}"/>
              </a:ext>
            </a:extLst>
          </p:cNvPr>
          <p:cNvSpPr/>
          <p:nvPr/>
        </p:nvSpPr>
        <p:spPr>
          <a:xfrm>
            <a:off x="8762171" y="1455678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C260CEB-3837-4CEA-AEB6-C5324B790D31}"/>
              </a:ext>
            </a:extLst>
          </p:cNvPr>
          <p:cNvSpPr/>
          <p:nvPr/>
        </p:nvSpPr>
        <p:spPr>
          <a:xfrm>
            <a:off x="3374004" y="2138050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74BFBA5-4AB5-4FEE-980C-11FBBD20A5B7}"/>
              </a:ext>
            </a:extLst>
          </p:cNvPr>
          <p:cNvSpPr/>
          <p:nvPr/>
        </p:nvSpPr>
        <p:spPr>
          <a:xfrm>
            <a:off x="4260464" y="2140504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6D1F419-90F4-4E99-9B3B-5DC5546E7EFD}"/>
              </a:ext>
            </a:extLst>
          </p:cNvPr>
          <p:cNvSpPr/>
          <p:nvPr/>
        </p:nvSpPr>
        <p:spPr>
          <a:xfrm>
            <a:off x="5158740" y="2140504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CF4B8FC-2876-4128-B1F9-D79533839FB0}"/>
              </a:ext>
            </a:extLst>
          </p:cNvPr>
          <p:cNvSpPr/>
          <p:nvPr/>
        </p:nvSpPr>
        <p:spPr>
          <a:xfrm>
            <a:off x="6074079" y="2138050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60DCE63-3C0C-4708-81E0-ABEC8F5A8B97}"/>
              </a:ext>
            </a:extLst>
          </p:cNvPr>
          <p:cNvSpPr/>
          <p:nvPr/>
        </p:nvSpPr>
        <p:spPr>
          <a:xfrm>
            <a:off x="6960539" y="2140504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FE505B6-3A35-45EE-9B5D-3673C9A6E036}"/>
              </a:ext>
            </a:extLst>
          </p:cNvPr>
          <p:cNvSpPr/>
          <p:nvPr/>
        </p:nvSpPr>
        <p:spPr>
          <a:xfrm>
            <a:off x="7858815" y="2140504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4DBA5A2-7BA3-44B5-9C66-26460E018114}"/>
              </a:ext>
            </a:extLst>
          </p:cNvPr>
          <p:cNvSpPr/>
          <p:nvPr/>
        </p:nvSpPr>
        <p:spPr>
          <a:xfrm>
            <a:off x="8765595" y="2140504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6BAD577-8DC4-404D-AC22-F5823B444386}"/>
              </a:ext>
            </a:extLst>
          </p:cNvPr>
          <p:cNvSpPr/>
          <p:nvPr/>
        </p:nvSpPr>
        <p:spPr>
          <a:xfrm>
            <a:off x="1569720" y="2825588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A44FF28-8F37-494D-8D0C-87EECEC6B22A}"/>
              </a:ext>
            </a:extLst>
          </p:cNvPr>
          <p:cNvSpPr/>
          <p:nvPr/>
        </p:nvSpPr>
        <p:spPr>
          <a:xfrm>
            <a:off x="2456180" y="2828042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50F815C-DDF0-499C-BEF9-358B91509910}"/>
              </a:ext>
            </a:extLst>
          </p:cNvPr>
          <p:cNvSpPr/>
          <p:nvPr/>
        </p:nvSpPr>
        <p:spPr>
          <a:xfrm>
            <a:off x="3354456" y="2828042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398D296-DFFA-4A7C-8EF6-B74C952A4488}"/>
              </a:ext>
            </a:extLst>
          </p:cNvPr>
          <p:cNvSpPr/>
          <p:nvPr/>
        </p:nvSpPr>
        <p:spPr>
          <a:xfrm>
            <a:off x="4269795" y="2825588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5FEA46B-5152-42E0-8EBB-46E90EA39C5D}"/>
              </a:ext>
            </a:extLst>
          </p:cNvPr>
          <p:cNvSpPr/>
          <p:nvPr/>
        </p:nvSpPr>
        <p:spPr>
          <a:xfrm>
            <a:off x="5156255" y="2828042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4E035D0-A1F0-4213-8D96-012370DE5F6E}"/>
              </a:ext>
            </a:extLst>
          </p:cNvPr>
          <p:cNvSpPr/>
          <p:nvPr/>
        </p:nvSpPr>
        <p:spPr>
          <a:xfrm>
            <a:off x="6054531" y="2828042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94B7256-3C37-43DD-B2A4-E4636210ABB3}"/>
              </a:ext>
            </a:extLst>
          </p:cNvPr>
          <p:cNvSpPr/>
          <p:nvPr/>
        </p:nvSpPr>
        <p:spPr>
          <a:xfrm>
            <a:off x="6961311" y="2828042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CFF1ABC-871C-412D-ABDE-C988E66B46AD}"/>
              </a:ext>
            </a:extLst>
          </p:cNvPr>
          <p:cNvSpPr/>
          <p:nvPr/>
        </p:nvSpPr>
        <p:spPr>
          <a:xfrm>
            <a:off x="3354456" y="3527220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B383DBF-0ACB-47A8-A7E0-D1946F4A911E}"/>
              </a:ext>
            </a:extLst>
          </p:cNvPr>
          <p:cNvSpPr/>
          <p:nvPr/>
        </p:nvSpPr>
        <p:spPr>
          <a:xfrm>
            <a:off x="4269795" y="3524766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04DC3D5-9DCA-4FB2-8EB4-6AA7260716E0}"/>
              </a:ext>
            </a:extLst>
          </p:cNvPr>
          <p:cNvSpPr/>
          <p:nvPr/>
        </p:nvSpPr>
        <p:spPr>
          <a:xfrm>
            <a:off x="5156255" y="3527220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022F4D2-658F-4D00-9857-F5578BF25F8D}"/>
              </a:ext>
            </a:extLst>
          </p:cNvPr>
          <p:cNvSpPr/>
          <p:nvPr/>
        </p:nvSpPr>
        <p:spPr>
          <a:xfrm>
            <a:off x="6054531" y="3527220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FE55EF8-2B82-4DC3-80B7-F3C40669FE08}"/>
              </a:ext>
            </a:extLst>
          </p:cNvPr>
          <p:cNvSpPr/>
          <p:nvPr/>
        </p:nvSpPr>
        <p:spPr>
          <a:xfrm>
            <a:off x="6961311" y="3527220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1E09B256-8129-4846-869D-2AE723B80935}"/>
              </a:ext>
            </a:extLst>
          </p:cNvPr>
          <p:cNvSpPr/>
          <p:nvPr/>
        </p:nvSpPr>
        <p:spPr>
          <a:xfrm>
            <a:off x="1573144" y="4209172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F23B989-C476-4CEB-AC44-84A240E9FD18}"/>
              </a:ext>
            </a:extLst>
          </p:cNvPr>
          <p:cNvSpPr/>
          <p:nvPr/>
        </p:nvSpPr>
        <p:spPr>
          <a:xfrm>
            <a:off x="2459604" y="4211626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3EEBE4B-372A-4E4D-AC8E-40D6A6076310}"/>
              </a:ext>
            </a:extLst>
          </p:cNvPr>
          <p:cNvSpPr/>
          <p:nvPr/>
        </p:nvSpPr>
        <p:spPr>
          <a:xfrm>
            <a:off x="3357880" y="4211626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A260F8F-BBB8-433F-8F34-4FEDA386F6ED}"/>
              </a:ext>
            </a:extLst>
          </p:cNvPr>
          <p:cNvSpPr/>
          <p:nvPr/>
        </p:nvSpPr>
        <p:spPr>
          <a:xfrm>
            <a:off x="4273219" y="4209172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7D39779-31DF-4E17-9D6C-5AD4BF0CB0A9}"/>
              </a:ext>
            </a:extLst>
          </p:cNvPr>
          <p:cNvSpPr/>
          <p:nvPr/>
        </p:nvSpPr>
        <p:spPr>
          <a:xfrm>
            <a:off x="5159679" y="4211626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F0B57EB-3655-4910-A98B-785C1951F372}"/>
              </a:ext>
            </a:extLst>
          </p:cNvPr>
          <p:cNvSpPr/>
          <p:nvPr/>
        </p:nvSpPr>
        <p:spPr>
          <a:xfrm>
            <a:off x="6057955" y="4211626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3D72190-263C-4284-A217-6C8ACA2083A2}"/>
              </a:ext>
            </a:extLst>
          </p:cNvPr>
          <p:cNvSpPr/>
          <p:nvPr/>
        </p:nvSpPr>
        <p:spPr>
          <a:xfrm>
            <a:off x="6964735" y="4211626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9887A5A-0963-49AC-B77C-3553916A4A60}"/>
              </a:ext>
            </a:extLst>
          </p:cNvPr>
          <p:cNvSpPr/>
          <p:nvPr/>
        </p:nvSpPr>
        <p:spPr>
          <a:xfrm>
            <a:off x="7860471" y="4208948"/>
            <a:ext cx="883920" cy="6707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42630D1-4F0B-4C8D-8957-F33D928E4E06}"/>
              </a:ext>
            </a:extLst>
          </p:cNvPr>
          <p:cNvSpPr/>
          <p:nvPr/>
        </p:nvSpPr>
        <p:spPr>
          <a:xfrm>
            <a:off x="-11910" y="502230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ĐỨC GIÊ-SU BẢO HỌ : “CÁC ANH ĐỔ </a:t>
            </a:r>
            <a:r>
              <a:rPr lang="vi-VN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VÀO CHUM ĐI !”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D6B9C46-3128-4C3D-8917-977518E12C00}"/>
              </a:ext>
            </a:extLst>
          </p:cNvPr>
          <p:cNvSpPr/>
          <p:nvPr/>
        </p:nvSpPr>
        <p:spPr>
          <a:xfrm>
            <a:off x="11240" y="502230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THÂN MẪU NGƯỜI NÓI VỚI GIA NHÂN: “</a:t>
            </a:r>
            <a:r>
              <a:rPr lang="vi-VN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GÌ, CÁC ANH CỨ VIỆC LÀM THEO.”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EBE16AF-D15B-4064-A6D3-E2698854484A}"/>
              </a:ext>
            </a:extLst>
          </p:cNvPr>
          <p:cNvSpPr/>
          <p:nvPr/>
        </p:nvSpPr>
        <p:spPr>
          <a:xfrm>
            <a:off x="1590" y="502423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ĐÂY LÀ DẤU LẠ </a:t>
            </a:r>
            <a:r>
              <a:rPr lang="vi-VN" sz="48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THỨ MẤY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LÀM?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4D03B06-6C97-4439-A585-ECD8FBDECBA9}"/>
              </a:ext>
            </a:extLst>
          </p:cNvPr>
          <p:cNvSpPr/>
          <p:nvPr/>
        </p:nvSpPr>
        <p:spPr>
          <a:xfrm>
            <a:off x="-8400" y="501459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TRONG TIỆC CƯỚI, NGOÀI ĐỨC GIÊSU VÀ CÁC MÔN ĐỆ </a:t>
            </a:r>
            <a:r>
              <a:rPr lang="vi-VN" sz="40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CŨNG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 MỜI TỚI DỰ?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4E2077B-402C-4E2F-B3FB-32C19EAD0C24}"/>
              </a:ext>
            </a:extLst>
          </p:cNvPr>
          <p:cNvSpPr/>
          <p:nvPr/>
        </p:nvSpPr>
        <p:spPr>
          <a:xfrm>
            <a:off x="5100" y="502809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BÀI TIN MỪNG HÔM NAY THEO </a:t>
            </a:r>
            <a:r>
              <a:rPr lang="vi-VN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THÁNH SỬ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87EAD6C-47CC-434B-AABF-AB47D3BE4134}"/>
              </a:ext>
            </a:extLst>
          </p:cNvPr>
          <p:cNvSpPr/>
          <p:nvPr/>
        </p:nvSpPr>
        <p:spPr>
          <a:xfrm>
            <a:off x="-2833" y="500687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vi-VN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ĐÃ LÀM PHÉP LẠ NƯỚC HOÁ RƯỢU?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0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3" grpId="0" animBg="1"/>
      <p:bldP spid="3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3" grpId="0" animBg="1"/>
      <p:bldP spid="153" grpId="1" animBg="1"/>
      <p:bldP spid="154" grpId="0" animBg="1"/>
      <p:bldP spid="154" grpId="1" animBg="1"/>
      <p:bldP spid="156" grpId="0" animBg="1"/>
      <p:bldP spid="156" grpId="1" animBg="1"/>
      <p:bldP spid="157" grpId="0" animBg="1"/>
      <p:bldP spid="15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5F7505-1BD6-49B4-BF04-491E46C45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77959"/>
              </p:ext>
            </p:extLst>
          </p:nvPr>
        </p:nvGraphicFramePr>
        <p:xfrm>
          <a:off x="763928" y="70948"/>
          <a:ext cx="11285314" cy="6688668"/>
        </p:xfrm>
        <a:graphic>
          <a:graphicData uri="http://schemas.openxmlformats.org/drawingml/2006/table">
            <a:tbl>
              <a:tblPr firstRow="1" firstCol="1" bandRow="1"/>
              <a:tblGrid>
                <a:gridCol w="1127824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127824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127824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127824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</a:tblGrid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5F7505-1BD6-49B4-BF04-491E46C45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79613"/>
              </p:ext>
            </p:extLst>
          </p:nvPr>
        </p:nvGraphicFramePr>
        <p:xfrm>
          <a:off x="763928" y="70948"/>
          <a:ext cx="11285314" cy="6688668"/>
        </p:xfrm>
        <a:graphic>
          <a:graphicData uri="http://schemas.openxmlformats.org/drawingml/2006/table">
            <a:tbl>
              <a:tblPr firstRow="1" firstCol="1" bandRow="1"/>
              <a:tblGrid>
                <a:gridCol w="1127824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127824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127824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127824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129003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</a:tblGrid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5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4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có tiệc cưới tại Ca-na miền Ga-li-lê. Trong tiệc cưới có thân mẫu Đức Giê-su. </a:t>
            </a:r>
            <a:endParaRPr lang="en-US" sz="7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GIO-AN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 rể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Ông Phê-rô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Cha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Đức Mẹ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LÀ NGƯỜI ĐÃ XIN CHÚA GIÊ-SU LÀM PHÉP LẠ CHO ĐÁM TIỆC?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634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Mẹ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Bỏ đi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 hiện như ý Mẹ xin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 chối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Không nói gì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ĐÃ LÀM GÌ TRƯỚC LỜI ĐỀ NGHỊ CỦA THÂN MẪU?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60241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Thực hiện như ý Mẹ xin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 và b đều đúng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 hiện phép lạ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Chuyển cầu lời nguyện xin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Cả a và b đều sai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 ĐỜI SỐNG ĐỨC TIN, ĐỨC MẸ ĐÓNG VAI TRÒ GÌ VỚI CÁC TÍN HỮU?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53065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Chuyển cầu lời nguyện xin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Lần hạt Mân Côi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 tất cả các kinh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Kinh Lạy Cha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Tất cả đều đúng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LỜI NGUYỆN XIN NÀO ĐẸP LÒNG ĐỨC MẸ VÀ HIỆU QUẢ NHẤT?</a:t>
            </a:r>
            <a:endParaRPr lang="vi-VN" sz="54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909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Lần hạt Mân Côi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83516" y="1387430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MUỐN HỨA LẦN HẠT VỚI MẸ BAO NHIÊU MỖI NGÀY?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và các môn đệ cũng được mời tham dự.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thấy thiếu rượu, thân mẫu Đức Giê-su nói với Người : “Họ hết rượu rồi.”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đáp : “Thưa bà, chuyện đó can gì đến bà và tôi ? Giờ của tôi chưa đến.”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Thân mẫu Người nói với gia nhân : “Người bảo gì, các anh cứ việc làm theo.”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Ở đó có đặt sáu chum đá dùng vào việc thanh tẩy theo thói tục người Do-thái,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mỗi chum chứa được khoảng tám mươi hoặc một trăm hai mươi lít nước.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bảo họ : “Các anh đổ đầy nước vào chum đi !” Và họ đổ đầy tới miệng.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3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791</Words>
  <Application>Microsoft Office PowerPoint</Application>
  <PresentationFormat>Widescreen</PresentationFormat>
  <Paragraphs>249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Đức Giê-su và các môn đệ cũng được mời tham dự. </vt:lpstr>
      <vt:lpstr>Khi thấy thiếu rượu, thân mẫu Đức Giê-su nói với Người : “Họ hết rượu rồi.” </vt:lpstr>
      <vt:lpstr>Đức Giê-su đáp : “Thưa bà, chuyện đó can gì đến bà và tôi ? Giờ của tôi chưa đến.” </vt:lpstr>
      <vt:lpstr>Thân mẫu Người nói với gia nhân : “Người bảo gì, các anh cứ việc làm theo.”</vt:lpstr>
      <vt:lpstr>Ở đó có đặt sáu chum đá dùng vào việc thanh tẩy theo thói tục người Do-thái, </vt:lpstr>
      <vt:lpstr>mỗi chum chứa được khoảng tám mươi hoặc một trăm hai mươi lít nước. </vt:lpstr>
      <vt:lpstr>Đức Giê-su bảo họ : “Các anh đổ đầy nước vào chum đi !” Và họ đổ đầy tới miệng.</vt:lpstr>
      <vt:lpstr>Rồi Người nói với họ : “Bây giờ các anh múc và đem cho ông quản tiệc.” Họ liền đem cho ông. </vt:lpstr>
      <vt:lpstr>Khi người quản tiệc nếm thử nước đã hoá thành rượu (mà không biết rượu từ đâu ra, còn gia nhân đã múc nước thì biết),</vt:lpstr>
      <vt:lpstr>ông mới gọi tân lang lại và nói : “Ai cũng thết rượu ngon trước, và khi khách đã ngà ngà mới đãi rượu xoàng hơn.</vt:lpstr>
      <vt:lpstr>Còn anh, anh lại giữ rượu ngon mãi cho đến bây giờ.”</vt:lpstr>
      <vt:lpstr>Đức Giê-su đã làm dấu lạ đầu tiên này tại Ca-na miền Ga-li-lê và bày tỏ vinh quang của Người.</vt:lpstr>
      <vt:lpstr>Các môn đệ đã tin vào Người.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8</cp:revision>
  <dcterms:created xsi:type="dcterms:W3CDTF">2022-01-14T15:16:50Z</dcterms:created>
  <dcterms:modified xsi:type="dcterms:W3CDTF">2022-01-15T01:31:01Z</dcterms:modified>
</cp:coreProperties>
</file>