
<file path=[Content_Types].xml><?xml version="1.0" encoding="utf-8"?>
<Types xmlns="http://schemas.openxmlformats.org/package/2006/content-types"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78" r:id="rId4"/>
    <p:sldId id="274" r:id="rId5"/>
    <p:sldId id="281" r:id="rId6"/>
    <p:sldId id="275" r:id="rId7"/>
    <p:sldId id="276" r:id="rId8"/>
    <p:sldId id="280" r:id="rId9"/>
    <p:sldId id="277" r:id="rId10"/>
    <p:sldId id="262" r:id="rId11"/>
    <p:sldId id="263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8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25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A4F21-0EA7-4738-B491-E17E2FDA0EB8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3C7B-F76F-4380-8FC8-254F01631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390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A4F21-0EA7-4738-B491-E17E2FDA0EB8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3C7B-F76F-4380-8FC8-254F01631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46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A4F21-0EA7-4738-B491-E17E2FDA0EB8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3C7B-F76F-4380-8FC8-254F01631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86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A4F21-0EA7-4738-B491-E17E2FDA0EB8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3C7B-F76F-4380-8FC8-254F01631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65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A4F21-0EA7-4738-B491-E17E2FDA0EB8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3C7B-F76F-4380-8FC8-254F01631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54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A4F21-0EA7-4738-B491-E17E2FDA0EB8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3C7B-F76F-4380-8FC8-254F01631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23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A4F21-0EA7-4738-B491-E17E2FDA0EB8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3C7B-F76F-4380-8FC8-254F01631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38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A4F21-0EA7-4738-B491-E17E2FDA0EB8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3C7B-F76F-4380-8FC8-254F01631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612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A4F21-0EA7-4738-B491-E17E2FDA0EB8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3C7B-F76F-4380-8FC8-254F01631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83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A4F21-0EA7-4738-B491-E17E2FDA0EB8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3C7B-F76F-4380-8FC8-254F01631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93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A4F21-0EA7-4738-B491-E17E2FDA0EB8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3C7B-F76F-4380-8FC8-254F01631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633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A4F21-0EA7-4738-B491-E17E2FDA0EB8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83C7B-F76F-4380-8FC8-254F01631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19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gif"/><Relationship Id="rId7" Type="http://schemas.openxmlformats.org/officeDocument/2006/relationships/image" Target="../media/image5.wmf"/><Relationship Id="rId12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11" Type="http://schemas.openxmlformats.org/officeDocument/2006/relationships/slide" Target="slide11.xml"/><Relationship Id="rId5" Type="http://schemas.openxmlformats.org/officeDocument/2006/relationships/image" Target="../media/image3.gif"/><Relationship Id="rId10" Type="http://schemas.openxmlformats.org/officeDocument/2006/relationships/image" Target="../media/image8.gif"/><Relationship Id="rId4" Type="http://schemas.openxmlformats.org/officeDocument/2006/relationships/image" Target="../media/image2.gif"/><Relationship Id="rId9" Type="http://schemas.openxmlformats.org/officeDocument/2006/relationships/image" Target="../media/image7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2.xml"/><Relationship Id="rId18" Type="http://schemas.openxmlformats.org/officeDocument/2006/relationships/slide" Target="slide18.xml"/><Relationship Id="rId3" Type="http://schemas.openxmlformats.org/officeDocument/2006/relationships/slide" Target="slide12.xml"/><Relationship Id="rId7" Type="http://schemas.openxmlformats.org/officeDocument/2006/relationships/slide" Target="slide14.xml"/><Relationship Id="rId12" Type="http://schemas.openxmlformats.org/officeDocument/2006/relationships/slide" Target="slide17.xml"/><Relationship Id="rId17" Type="http://schemas.openxmlformats.org/officeDocument/2006/relationships/image" Target="../media/image10.jpeg"/><Relationship Id="rId2" Type="http://schemas.openxmlformats.org/officeDocument/2006/relationships/audio" Target="../media/audio3.wav"/><Relationship Id="rId16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slide" Target="slide16.xml"/><Relationship Id="rId5" Type="http://schemas.openxmlformats.org/officeDocument/2006/relationships/slide" Target="slide13.xml"/><Relationship Id="rId15" Type="http://schemas.openxmlformats.org/officeDocument/2006/relationships/image" Target="../media/image3.gif"/><Relationship Id="rId10" Type="http://schemas.openxmlformats.org/officeDocument/2006/relationships/slide" Target="slide11.xml"/><Relationship Id="rId4" Type="http://schemas.openxmlformats.org/officeDocument/2006/relationships/slide" Target="slide8.xml"/><Relationship Id="rId9" Type="http://schemas.openxmlformats.org/officeDocument/2006/relationships/slide" Target="slide15.xml"/><Relationship Id="rId14" Type="http://schemas.openxmlformats.org/officeDocument/2006/relationships/image" Target="../media/image9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5.wmf"/><Relationship Id="rId7" Type="http://schemas.openxmlformats.org/officeDocument/2006/relationships/image" Target="../media/image6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5" Type="http://schemas.openxmlformats.org/officeDocument/2006/relationships/image" Target="../media/image1.gif"/><Relationship Id="rId4" Type="http://schemas.openxmlformats.org/officeDocument/2006/relationships/image" Target="../media/image3.gif"/><Relationship Id="rId9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5.wmf"/><Relationship Id="rId7" Type="http://schemas.openxmlformats.org/officeDocument/2006/relationships/image" Target="../media/image6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5" Type="http://schemas.openxmlformats.org/officeDocument/2006/relationships/image" Target="../media/image1.gif"/><Relationship Id="rId4" Type="http://schemas.openxmlformats.org/officeDocument/2006/relationships/image" Target="../media/image3.gif"/><Relationship Id="rId9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5.wmf"/><Relationship Id="rId7" Type="http://schemas.openxmlformats.org/officeDocument/2006/relationships/image" Target="../media/image6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5" Type="http://schemas.openxmlformats.org/officeDocument/2006/relationships/image" Target="../media/image1.gif"/><Relationship Id="rId4" Type="http://schemas.openxmlformats.org/officeDocument/2006/relationships/image" Target="../media/image3.gif"/><Relationship Id="rId9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5.wmf"/><Relationship Id="rId7" Type="http://schemas.openxmlformats.org/officeDocument/2006/relationships/image" Target="../media/image6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5" Type="http://schemas.openxmlformats.org/officeDocument/2006/relationships/image" Target="../media/image1.gif"/><Relationship Id="rId4" Type="http://schemas.openxmlformats.org/officeDocument/2006/relationships/image" Target="../media/image3.gif"/><Relationship Id="rId9" Type="http://schemas.openxmlformats.org/officeDocument/2006/relationships/slide" Target="slide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5.wmf"/><Relationship Id="rId7" Type="http://schemas.openxmlformats.org/officeDocument/2006/relationships/image" Target="../media/image6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5" Type="http://schemas.openxmlformats.org/officeDocument/2006/relationships/image" Target="../media/image1.gif"/><Relationship Id="rId4" Type="http://schemas.openxmlformats.org/officeDocument/2006/relationships/image" Target="../media/image3.gif"/><Relationship Id="rId9" Type="http://schemas.openxmlformats.org/officeDocument/2006/relationships/slide" Target="slide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5.wmf"/><Relationship Id="rId7" Type="http://schemas.openxmlformats.org/officeDocument/2006/relationships/image" Target="../media/image6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5" Type="http://schemas.openxmlformats.org/officeDocument/2006/relationships/image" Target="../media/image1.gif"/><Relationship Id="rId4" Type="http://schemas.openxmlformats.org/officeDocument/2006/relationships/image" Target="../media/image3.gif"/><Relationship Id="rId9" Type="http://schemas.openxmlformats.org/officeDocument/2006/relationships/slide" Target="slide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5.wmf"/><Relationship Id="rId7" Type="http://schemas.openxmlformats.org/officeDocument/2006/relationships/image" Target="../media/image6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5" Type="http://schemas.openxmlformats.org/officeDocument/2006/relationships/image" Target="../media/image1.gif"/><Relationship Id="rId4" Type="http://schemas.openxmlformats.org/officeDocument/2006/relationships/image" Target="../media/image3.gif"/><Relationship Id="rId9" Type="http://schemas.openxmlformats.org/officeDocument/2006/relationships/slide" Target="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2499" y="101820"/>
            <a:ext cx="1191417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smtClean="0">
                <a:solidFill>
                  <a:srgbClr val="FF0000"/>
                </a:solidFill>
                <a:latin typeface="Times New Roman (Headings)"/>
              </a:rPr>
              <a:t>Tin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 (Headings)"/>
              </a:rPr>
              <a:t>Mừng</a:t>
            </a:r>
            <a:r>
              <a:rPr lang="en-US" sz="4000" b="1" dirty="0" smtClean="0">
                <a:solidFill>
                  <a:srgbClr val="FF0000"/>
                </a:solidFill>
                <a:latin typeface="Times New Roman (Headings)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 (Headings)"/>
              </a:rPr>
              <a:t>Chúa</a:t>
            </a:r>
            <a:r>
              <a:rPr lang="en-US" sz="4000" b="1" dirty="0" smtClean="0">
                <a:solidFill>
                  <a:srgbClr val="FF0000"/>
                </a:solidFill>
                <a:latin typeface="Times New Roman (Headings)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 (Headings)"/>
              </a:rPr>
              <a:t>Giêsu</a:t>
            </a:r>
            <a:r>
              <a:rPr lang="en-US" sz="4000" b="1" dirty="0" smtClean="0">
                <a:solidFill>
                  <a:srgbClr val="FF0000"/>
                </a:solidFill>
                <a:latin typeface="Times New Roman (Headings)"/>
              </a:rPr>
              <a:t> Ki-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 (Headings)"/>
              </a:rPr>
              <a:t>tô</a:t>
            </a:r>
            <a:r>
              <a:rPr lang="en-US" sz="4000" b="1" dirty="0" smtClean="0">
                <a:solidFill>
                  <a:srgbClr val="FF0000"/>
                </a:solidFill>
                <a:latin typeface="Times New Roman (Headings)"/>
              </a:rPr>
              <a:t> Theo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 (Headings)"/>
              </a:rPr>
              <a:t>Thánh</a:t>
            </a:r>
            <a:r>
              <a:rPr lang="en-US" sz="4000" b="1" dirty="0" smtClean="0">
                <a:solidFill>
                  <a:srgbClr val="FF0000"/>
                </a:solidFill>
                <a:latin typeface="Times New Roman (Headings)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 (Headings)"/>
              </a:rPr>
              <a:t>Mác-cô</a:t>
            </a:r>
            <a:endParaRPr lang="en-US" sz="4000" b="1" dirty="0" smtClean="0">
              <a:solidFill>
                <a:srgbClr val="FF0000"/>
              </a:solidFill>
              <a:latin typeface="Times New Roman (Headings)"/>
            </a:endParaRPr>
          </a:p>
          <a:p>
            <a:pPr algn="just"/>
            <a:r>
              <a:rPr lang="vi-VN" sz="6000" b="1" baseline="30000" dirty="0" smtClean="0">
                <a:solidFill>
                  <a:srgbClr val="FF0000"/>
                </a:solidFill>
                <a:latin typeface="+mj-lt"/>
              </a:rPr>
              <a:t>2 </a:t>
            </a:r>
            <a:r>
              <a:rPr lang="vi-VN" sz="6000" b="1" dirty="0">
                <a:latin typeface="+mj-lt"/>
              </a:rPr>
              <a:t>Có mấy người Pha-ri-sêu đến gần Đức Giê-su và hỏi rằng: “Thưa Thầy, chồng có được phép rẫy vợ không? ” Họ hỏi thế là để thử Người.</a:t>
            </a:r>
            <a:r>
              <a:rPr lang="en-US" sz="6000" b="1" dirty="0">
                <a:latin typeface="+mj-lt"/>
              </a:rPr>
              <a:t> </a:t>
            </a:r>
            <a:r>
              <a:rPr lang="vi-VN" sz="6000" b="1" baseline="30000" dirty="0">
                <a:solidFill>
                  <a:srgbClr val="FF0000"/>
                </a:solidFill>
                <a:latin typeface="+mj-lt"/>
              </a:rPr>
              <a:t>3 </a:t>
            </a:r>
            <a:r>
              <a:rPr lang="vi-VN" sz="6000" b="1" dirty="0">
                <a:latin typeface="+mj-lt"/>
              </a:rPr>
              <a:t>Người đáp: ” Thế ông Mô-sê đã truyền dạy các ông điều gì</a:t>
            </a:r>
            <a:r>
              <a:rPr lang="vi-VN" sz="6000" b="1" dirty="0" smtClean="0">
                <a:latin typeface="+mj-lt"/>
              </a:rPr>
              <a:t>?</a:t>
            </a:r>
            <a:endParaRPr lang="vi-VN" sz="5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551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5" descr="AG00029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5325" y="76200"/>
            <a:ext cx="1243013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6" descr="dovefacerig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25" y="2465388"/>
            <a:ext cx="942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35" descr="bullet_st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50" y="2243138"/>
            <a:ext cx="107791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12"/>
          <p:cNvSpPr txBox="1">
            <a:spLocks noChangeArrowheads="1"/>
          </p:cNvSpPr>
          <p:nvPr/>
        </p:nvSpPr>
        <p:spPr bwMode="auto">
          <a:xfrm>
            <a:off x="320675" y="268288"/>
            <a:ext cx="11661775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VUI KINH THÁNH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26 THƯỜNG NIÊN B</a:t>
            </a:r>
          </a:p>
        </p:txBody>
      </p:sp>
      <p:pic>
        <p:nvPicPr>
          <p:cNvPr id="8198" name="Picture 14" descr="dovefacelef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8" y="2495550"/>
            <a:ext cx="865187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1" descr="PBKTC00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288" y="6191250"/>
            <a:ext cx="50323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6" descr="star9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3994150"/>
            <a:ext cx="125095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 descr="star9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6563" y="4157663"/>
            <a:ext cx="928687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le 1"/>
          <p:cNvSpPr txBox="1">
            <a:spLocks/>
          </p:cNvSpPr>
          <p:nvPr/>
        </p:nvSpPr>
        <p:spPr bwMode="auto">
          <a:xfrm>
            <a:off x="9070975" y="6335713"/>
            <a:ext cx="312102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err="1" smtClean="0">
                <a:solidFill>
                  <a:srgbClr val="00B050"/>
                </a:solidFill>
                <a:latin typeface="VNI-Thufap3" panose="02020000000000000000" pitchFamily="18" charset="0"/>
              </a:rPr>
              <a:t>Giaùo</a:t>
            </a:r>
            <a:r>
              <a:rPr lang="en-US" altLang="vi-VN" sz="2400" b="1" dirty="0">
                <a:solidFill>
                  <a:srgbClr val="00B050"/>
                </a:solidFill>
                <a:latin typeface="VNI-Thufap3" panose="02020000000000000000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B050"/>
                </a:solidFill>
                <a:latin typeface="VNI-Thufap3" panose="02020000000000000000" pitchFamily="18" charset="0"/>
              </a:rPr>
              <a:t>phaän</a:t>
            </a:r>
            <a:r>
              <a:rPr lang="en-US" altLang="vi-VN" sz="2400" b="1" dirty="0" smtClean="0">
                <a:solidFill>
                  <a:srgbClr val="00B050"/>
                </a:solidFill>
                <a:latin typeface="VNI-Thufap3" panose="02020000000000000000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B050"/>
                </a:solidFill>
                <a:latin typeface="VNI-Thufap3" panose="02020000000000000000" pitchFamily="18" charset="0"/>
              </a:rPr>
              <a:t>Höng</a:t>
            </a:r>
            <a:r>
              <a:rPr lang="en-US" altLang="vi-VN" sz="2400" b="1" dirty="0" smtClean="0">
                <a:solidFill>
                  <a:srgbClr val="00B050"/>
                </a:solidFill>
                <a:latin typeface="VNI-Thufap3" panose="02020000000000000000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B050"/>
                </a:solidFill>
                <a:latin typeface="VNI-Thufap3" panose="02020000000000000000" pitchFamily="18" charset="0"/>
              </a:rPr>
              <a:t>Hoùa</a:t>
            </a:r>
            <a:endParaRPr lang="en-US" altLang="vi-VN" sz="2400" b="1" dirty="0">
              <a:solidFill>
                <a:srgbClr val="00B050"/>
              </a:solidFill>
              <a:latin typeface="VNI-Thufap3" panose="02020000000000000000" pitchFamily="18" charset="0"/>
            </a:endParaRPr>
          </a:p>
        </p:txBody>
      </p:sp>
      <p:sp>
        <p:nvSpPr>
          <p:cNvPr id="8203" name="TextBox 10"/>
          <p:cNvSpPr txBox="1">
            <a:spLocks noChangeArrowheads="1"/>
          </p:cNvSpPr>
          <p:nvPr/>
        </p:nvSpPr>
        <p:spPr bwMode="auto">
          <a:xfrm>
            <a:off x="9067800" y="1789113"/>
            <a:ext cx="28940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Mc 9, 38-43.45,47-48</a:t>
            </a:r>
            <a:endParaRPr lang="en-US" altLang="vi-VN" sz="2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04" name="Picture 34" descr="PBKTF00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0638"/>
            <a:ext cx="1363662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26" descr="tiger1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50421">
            <a:off x="-142875" y="5764213"/>
            <a:ext cx="1644650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>
            <a:hlinkClick r:id="rId11" action="ppaction://hlinksldjump" highlightClick="1">
              <a:snd r:embed="rId12" name="NiemTinChienThang.wav"/>
            </a:hlinkClick>
          </p:cNvPr>
          <p:cNvSpPr/>
          <p:nvPr/>
        </p:nvSpPr>
        <p:spPr>
          <a:xfrm>
            <a:off x="2119313" y="6257925"/>
            <a:ext cx="1490662" cy="4238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/>
              <a:t>The End.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0744845"/>
              </p:ext>
            </p:extLst>
          </p:nvPr>
        </p:nvGraphicFramePr>
        <p:xfrm>
          <a:off x="2943948" y="4257675"/>
          <a:ext cx="6868556" cy="8302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8990"/>
                <a:gridCol w="968990"/>
                <a:gridCol w="968990"/>
                <a:gridCol w="1008969"/>
                <a:gridCol w="980449"/>
                <a:gridCol w="991718"/>
                <a:gridCol w="980450"/>
              </a:tblGrid>
              <a:tr h="830263"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3" marR="91433" marT="45729" marB="45729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3" marR="91433" marT="45729" marB="45729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3" marR="91433" marT="45729" marB="45729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3" marR="91433" marT="45729" marB="45729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3" marR="91433" marT="45729" marB="45729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3" marR="91433" marT="45729" marB="45729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3" marR="91433" marT="45729" marB="45729"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2961410" y="4367058"/>
            <a:ext cx="8524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alt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4982298" y="4392458"/>
            <a:ext cx="790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alt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6077673" y="4379913"/>
            <a:ext cx="5699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alt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4136160" y="4392458"/>
            <a:ext cx="6080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endParaRPr lang="en-US" alt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7007948" y="4357688"/>
            <a:ext cx="781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US" alt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7969973" y="4392458"/>
            <a:ext cx="746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9016135" y="4375150"/>
            <a:ext cx="6826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en-US" alt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10864850" y="2365375"/>
            <a:ext cx="1222375" cy="6477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hlinkClick r:id="rId11" action="ppaction://hlinksldjump"/>
              </a:rPr>
              <a:t>Ô CHỮ</a:t>
            </a:r>
            <a:endParaRPr lang="en-GB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932278"/>
      </p:ext>
    </p:extLst>
  </p:cSld>
  <p:clrMapOvr>
    <a:masterClrMapping/>
  </p:clrMapOvr>
  <p:transition spd="slow">
    <p:sndAc>
      <p:stSnd loop="1">
        <p:snd r:embed="rId2" name="Album nhạc nền trong các chương trình quen thuộc_Thể loại nhạc cổ điển hay nhấ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12" presetID="16" presetClass="emph" presetSubtype="0" repeatCount="indefinit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10AC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10AC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8" grpId="0"/>
      <p:bldP spid="2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2"/>
          <p:cNvSpPr txBox="1">
            <a:spLocks noChangeArrowheads="1"/>
          </p:cNvSpPr>
          <p:nvPr/>
        </p:nvSpPr>
        <p:spPr bwMode="auto">
          <a:xfrm>
            <a:off x="261938" y="173038"/>
            <a:ext cx="11661775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VUI KINH THÁNH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4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Mừng thánh Mac-cô 9, 38-43.45,47-48</a:t>
            </a:r>
          </a:p>
        </p:txBody>
      </p:sp>
      <p:sp>
        <p:nvSpPr>
          <p:cNvPr id="9219" name="TextBox 12"/>
          <p:cNvSpPr txBox="1">
            <a:spLocks noChangeArrowheads="1"/>
          </p:cNvSpPr>
          <p:nvPr/>
        </p:nvSpPr>
        <p:spPr bwMode="auto">
          <a:xfrm>
            <a:off x="334527" y="2093998"/>
            <a:ext cx="338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1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0" name="TextBox 106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359927" y="2611523"/>
            <a:ext cx="317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2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1" name="TextBox 107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353577" y="3048086"/>
            <a:ext cx="387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3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2" name="TextBox 108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325002" y="3533861"/>
            <a:ext cx="377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sldjump"/>
              </a:rPr>
              <a:t>4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3" name="TextBox 109">
            <a:hlinkClick r:id="rId10" action="ppaction://hlinksldjump"/>
          </p:cNvPr>
          <p:cNvSpPr txBox="1">
            <a:spLocks noChangeArrowheads="1"/>
          </p:cNvSpPr>
          <p:nvPr/>
        </p:nvSpPr>
        <p:spPr bwMode="auto">
          <a:xfrm>
            <a:off x="328177" y="4065673"/>
            <a:ext cx="338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11" action="ppaction://hlinksldjump"/>
              </a:rPr>
              <a:t>5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4" name="TextBox 110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315477" y="4567323"/>
            <a:ext cx="3508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12" action="ppaction://hlinksldjump"/>
              </a:rPr>
              <a:t>6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5" name="TextBox 13">
            <a:hlinkClick r:id="rId13" action="ppaction://hlinksldjump"/>
          </p:cNvPr>
          <p:cNvSpPr txBox="1">
            <a:spLocks noChangeArrowheads="1"/>
          </p:cNvSpPr>
          <p:nvPr/>
        </p:nvSpPr>
        <p:spPr bwMode="auto">
          <a:xfrm>
            <a:off x="10942638" y="6367463"/>
            <a:ext cx="1152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TRANG 1</a:t>
            </a:r>
            <a:endParaRPr lang="en-US" alt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6" name="Picture 35" descr="Christian-15-jun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-39688"/>
            <a:ext cx="1062038" cy="1568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38" descr="bullet_sta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050" y="5740400"/>
            <a:ext cx="5127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6" descr="star9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38" y="103188"/>
            <a:ext cx="1268413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38" descr="bullet_sta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900" y="1114425"/>
            <a:ext cx="5127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38" descr="bullet_sta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50" y="260350"/>
            <a:ext cx="5127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" name="Title 1"/>
          <p:cNvSpPr txBox="1">
            <a:spLocks/>
          </p:cNvSpPr>
          <p:nvPr/>
        </p:nvSpPr>
        <p:spPr bwMode="auto">
          <a:xfrm>
            <a:off x="1268413" y="6262688"/>
            <a:ext cx="325755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solidFill>
                  <a:srgbClr val="00B050"/>
                </a:solidFill>
                <a:latin typeface="VNI-Thufap3" panose="02020000000000000000" pitchFamily="18" charset="0"/>
              </a:rPr>
              <a:t>Giaùo</a:t>
            </a:r>
            <a:r>
              <a:rPr lang="en-US" altLang="vi-VN" sz="2400" b="1" dirty="0">
                <a:solidFill>
                  <a:srgbClr val="00B050"/>
                </a:solidFill>
                <a:latin typeface="VNI-Thufap3" panose="02020000000000000000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B050"/>
                </a:solidFill>
                <a:latin typeface="VNI-Thufap3" panose="02020000000000000000" pitchFamily="18" charset="0"/>
              </a:rPr>
              <a:t>phaän</a:t>
            </a:r>
            <a:r>
              <a:rPr lang="en-US" altLang="vi-VN" sz="2400" b="1" dirty="0" smtClean="0">
                <a:solidFill>
                  <a:srgbClr val="00B050"/>
                </a:solidFill>
                <a:latin typeface="VNI-Thufap3" panose="02020000000000000000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B050"/>
                </a:solidFill>
                <a:latin typeface="VNI-Thufap3" panose="02020000000000000000" pitchFamily="18" charset="0"/>
              </a:rPr>
              <a:t>Höng</a:t>
            </a:r>
            <a:r>
              <a:rPr lang="en-US" altLang="vi-VN" sz="2400" b="1" dirty="0" smtClean="0">
                <a:solidFill>
                  <a:srgbClr val="00B050"/>
                </a:solidFill>
                <a:latin typeface="VNI-Thufap3" panose="02020000000000000000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B050"/>
                </a:solidFill>
                <a:latin typeface="VNI-Thufap3" panose="02020000000000000000" pitchFamily="18" charset="0"/>
              </a:rPr>
              <a:t>Hoùa</a:t>
            </a:r>
            <a:endParaRPr lang="en-US" altLang="vi-VN" sz="2400" b="1" dirty="0">
              <a:solidFill>
                <a:srgbClr val="00B050"/>
              </a:solidFill>
              <a:latin typeface="VNI-Thufap3" panose="02020000000000000000" pitchFamily="18" charset="0"/>
            </a:endParaRPr>
          </a:p>
        </p:txBody>
      </p:sp>
      <p:pic>
        <p:nvPicPr>
          <p:cNvPr id="9232" name="Picture 6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5161756"/>
            <a:ext cx="301625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3" name="TextBox 110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315477" y="5065798"/>
            <a:ext cx="350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18" action="ppaction://hlinksldjump"/>
              </a:rPr>
              <a:t>7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1" name="Table 1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513633"/>
              </p:ext>
            </p:extLst>
          </p:nvPr>
        </p:nvGraphicFramePr>
        <p:xfrm>
          <a:off x="1979234" y="2093998"/>
          <a:ext cx="7854831" cy="48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2759"/>
                <a:gridCol w="872759"/>
                <a:gridCol w="872759"/>
                <a:gridCol w="872759"/>
                <a:gridCol w="872759"/>
                <a:gridCol w="872759"/>
                <a:gridCol w="872759"/>
                <a:gridCol w="872759"/>
                <a:gridCol w="872759"/>
              </a:tblGrid>
              <a:tr h="48260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2" name="TextBox 121"/>
          <p:cNvSpPr txBox="1">
            <a:spLocks noChangeArrowheads="1"/>
          </p:cNvSpPr>
          <p:nvPr/>
        </p:nvSpPr>
        <p:spPr bwMode="auto">
          <a:xfrm>
            <a:off x="2228471" y="2105111"/>
            <a:ext cx="4079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>
            <a:spLocks noChangeArrowheads="1"/>
          </p:cNvSpPr>
          <p:nvPr/>
        </p:nvSpPr>
        <p:spPr bwMode="auto">
          <a:xfrm>
            <a:off x="3092245" y="2095586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TextBox 123"/>
          <p:cNvSpPr txBox="1">
            <a:spLocks noChangeArrowheads="1"/>
          </p:cNvSpPr>
          <p:nvPr/>
        </p:nvSpPr>
        <p:spPr bwMode="auto">
          <a:xfrm>
            <a:off x="3990596" y="2089236"/>
            <a:ext cx="422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TextBox 124"/>
          <p:cNvSpPr txBox="1">
            <a:spLocks noChangeArrowheads="1"/>
          </p:cNvSpPr>
          <p:nvPr/>
        </p:nvSpPr>
        <p:spPr bwMode="auto">
          <a:xfrm>
            <a:off x="4843336" y="2101936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TextBox 125"/>
          <p:cNvSpPr txBox="1">
            <a:spLocks noChangeArrowheads="1"/>
          </p:cNvSpPr>
          <p:nvPr/>
        </p:nvSpPr>
        <p:spPr bwMode="auto">
          <a:xfrm>
            <a:off x="5793157" y="2097173"/>
            <a:ext cx="3048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TextBox 126"/>
          <p:cNvSpPr txBox="1">
            <a:spLocks noChangeArrowheads="1"/>
          </p:cNvSpPr>
          <p:nvPr/>
        </p:nvSpPr>
        <p:spPr bwMode="auto">
          <a:xfrm>
            <a:off x="6596021" y="2109873"/>
            <a:ext cx="389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TextBox 127"/>
          <p:cNvSpPr txBox="1">
            <a:spLocks noChangeArrowheads="1"/>
          </p:cNvSpPr>
          <p:nvPr/>
        </p:nvSpPr>
        <p:spPr bwMode="auto">
          <a:xfrm>
            <a:off x="7536232" y="2084473"/>
            <a:ext cx="3048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TextBox 128"/>
          <p:cNvSpPr txBox="1">
            <a:spLocks noChangeArrowheads="1"/>
          </p:cNvSpPr>
          <p:nvPr/>
        </p:nvSpPr>
        <p:spPr bwMode="auto">
          <a:xfrm>
            <a:off x="8330280" y="2097173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TextBox 129"/>
          <p:cNvSpPr txBox="1">
            <a:spLocks noChangeArrowheads="1"/>
          </p:cNvSpPr>
          <p:nvPr/>
        </p:nvSpPr>
        <p:spPr bwMode="auto">
          <a:xfrm>
            <a:off x="9187452" y="2081298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1" name="Table 1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6303038"/>
              </p:ext>
            </p:extLst>
          </p:nvPr>
        </p:nvGraphicFramePr>
        <p:xfrm>
          <a:off x="2852043" y="2571538"/>
          <a:ext cx="6982072" cy="48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2759"/>
                <a:gridCol w="872759"/>
                <a:gridCol w="872759"/>
                <a:gridCol w="872759"/>
                <a:gridCol w="872759"/>
                <a:gridCol w="872759"/>
                <a:gridCol w="872759"/>
                <a:gridCol w="872759"/>
              </a:tblGrid>
              <a:tr h="48260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2" name="TextBox 131"/>
          <p:cNvSpPr txBox="1">
            <a:spLocks noChangeArrowheads="1"/>
          </p:cNvSpPr>
          <p:nvPr/>
        </p:nvSpPr>
        <p:spPr bwMode="auto">
          <a:xfrm>
            <a:off x="3101532" y="2582651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TextBox 132"/>
          <p:cNvSpPr txBox="1">
            <a:spLocks noChangeArrowheads="1"/>
          </p:cNvSpPr>
          <p:nvPr/>
        </p:nvSpPr>
        <p:spPr bwMode="auto">
          <a:xfrm>
            <a:off x="3961848" y="2573126"/>
            <a:ext cx="4299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TextBox 133"/>
          <p:cNvSpPr txBox="1">
            <a:spLocks noChangeArrowheads="1"/>
          </p:cNvSpPr>
          <p:nvPr/>
        </p:nvSpPr>
        <p:spPr bwMode="auto">
          <a:xfrm>
            <a:off x="4863405" y="2566776"/>
            <a:ext cx="422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TextBox 134"/>
          <p:cNvSpPr txBox="1">
            <a:spLocks noChangeArrowheads="1"/>
          </p:cNvSpPr>
          <p:nvPr/>
        </p:nvSpPr>
        <p:spPr bwMode="auto">
          <a:xfrm>
            <a:off x="5708130" y="2579476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TextBox 135"/>
          <p:cNvSpPr txBox="1">
            <a:spLocks noChangeArrowheads="1"/>
          </p:cNvSpPr>
          <p:nvPr/>
        </p:nvSpPr>
        <p:spPr bwMode="auto">
          <a:xfrm>
            <a:off x="6665966" y="2574713"/>
            <a:ext cx="3048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TextBox 136"/>
          <p:cNvSpPr txBox="1">
            <a:spLocks noChangeArrowheads="1"/>
          </p:cNvSpPr>
          <p:nvPr/>
        </p:nvSpPr>
        <p:spPr bwMode="auto">
          <a:xfrm>
            <a:off x="7468830" y="2587413"/>
            <a:ext cx="3898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TextBox 137"/>
          <p:cNvSpPr txBox="1">
            <a:spLocks noChangeArrowheads="1"/>
          </p:cNvSpPr>
          <p:nvPr/>
        </p:nvSpPr>
        <p:spPr bwMode="auto">
          <a:xfrm>
            <a:off x="8383394" y="2562013"/>
            <a:ext cx="3561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TextBox 138"/>
          <p:cNvSpPr txBox="1">
            <a:spLocks noChangeArrowheads="1"/>
          </p:cNvSpPr>
          <p:nvPr/>
        </p:nvSpPr>
        <p:spPr bwMode="auto">
          <a:xfrm>
            <a:off x="9203089" y="2574713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0" name="Table 1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9857095"/>
              </p:ext>
            </p:extLst>
          </p:nvPr>
        </p:nvGraphicFramePr>
        <p:xfrm>
          <a:off x="4597273" y="3048086"/>
          <a:ext cx="4363795" cy="48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2759"/>
                <a:gridCol w="872759"/>
                <a:gridCol w="872759"/>
                <a:gridCol w="872759"/>
                <a:gridCol w="872759"/>
              </a:tblGrid>
              <a:tr h="48260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1" name="TextBox 140"/>
          <p:cNvSpPr txBox="1">
            <a:spLocks noChangeArrowheads="1"/>
          </p:cNvSpPr>
          <p:nvPr/>
        </p:nvSpPr>
        <p:spPr bwMode="auto">
          <a:xfrm>
            <a:off x="4813099" y="3059199"/>
            <a:ext cx="4748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TextBox 141"/>
          <p:cNvSpPr txBox="1">
            <a:spLocks noChangeArrowheads="1"/>
          </p:cNvSpPr>
          <p:nvPr/>
        </p:nvSpPr>
        <p:spPr bwMode="auto">
          <a:xfrm>
            <a:off x="5710285" y="3049674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TextBox 142"/>
          <p:cNvSpPr txBox="1">
            <a:spLocks noChangeArrowheads="1"/>
          </p:cNvSpPr>
          <p:nvPr/>
        </p:nvSpPr>
        <p:spPr bwMode="auto">
          <a:xfrm>
            <a:off x="6608635" y="3043324"/>
            <a:ext cx="422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TextBox 143"/>
          <p:cNvSpPr txBox="1">
            <a:spLocks noChangeArrowheads="1"/>
          </p:cNvSpPr>
          <p:nvPr/>
        </p:nvSpPr>
        <p:spPr bwMode="auto">
          <a:xfrm>
            <a:off x="7461375" y="3056024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TextBox 144"/>
          <p:cNvSpPr txBox="1">
            <a:spLocks noChangeArrowheads="1"/>
          </p:cNvSpPr>
          <p:nvPr/>
        </p:nvSpPr>
        <p:spPr bwMode="auto">
          <a:xfrm>
            <a:off x="8368716" y="3051261"/>
            <a:ext cx="3898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6" name="Table 1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854343"/>
              </p:ext>
            </p:extLst>
          </p:nvPr>
        </p:nvGraphicFramePr>
        <p:xfrm>
          <a:off x="1109607" y="3533861"/>
          <a:ext cx="7854831" cy="48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2759"/>
                <a:gridCol w="872759"/>
                <a:gridCol w="872759"/>
                <a:gridCol w="872759"/>
                <a:gridCol w="872759"/>
                <a:gridCol w="872759"/>
                <a:gridCol w="872759"/>
                <a:gridCol w="872759"/>
                <a:gridCol w="872759"/>
              </a:tblGrid>
              <a:tr h="48260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7" name="TextBox 146"/>
          <p:cNvSpPr txBox="1">
            <a:spLocks noChangeArrowheads="1"/>
          </p:cNvSpPr>
          <p:nvPr/>
        </p:nvSpPr>
        <p:spPr bwMode="auto">
          <a:xfrm>
            <a:off x="1395357" y="3544180"/>
            <a:ext cx="3889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TextBox 147"/>
          <p:cNvSpPr txBox="1">
            <a:spLocks noChangeArrowheads="1"/>
          </p:cNvSpPr>
          <p:nvPr/>
        </p:nvSpPr>
        <p:spPr bwMode="auto">
          <a:xfrm>
            <a:off x="2224032" y="3556880"/>
            <a:ext cx="422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vi-VN" altLang="vi-V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TextBox 148"/>
          <p:cNvSpPr txBox="1">
            <a:spLocks noChangeArrowheads="1"/>
          </p:cNvSpPr>
          <p:nvPr/>
        </p:nvSpPr>
        <p:spPr bwMode="auto">
          <a:xfrm>
            <a:off x="3179707" y="3531480"/>
            <a:ext cx="306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TextBox 149"/>
          <p:cNvSpPr txBox="1">
            <a:spLocks noChangeArrowheads="1"/>
          </p:cNvSpPr>
          <p:nvPr/>
        </p:nvSpPr>
        <p:spPr bwMode="auto">
          <a:xfrm>
            <a:off x="3982982" y="3544180"/>
            <a:ext cx="3905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TextBox 150"/>
          <p:cNvSpPr txBox="1">
            <a:spLocks noChangeArrowheads="1"/>
          </p:cNvSpPr>
          <p:nvPr/>
        </p:nvSpPr>
        <p:spPr bwMode="auto">
          <a:xfrm>
            <a:off x="4840232" y="3528305"/>
            <a:ext cx="406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vi-VN" altLang="vi-V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TextBox 151"/>
          <p:cNvSpPr txBox="1">
            <a:spLocks noChangeArrowheads="1"/>
          </p:cNvSpPr>
          <p:nvPr/>
        </p:nvSpPr>
        <p:spPr bwMode="auto">
          <a:xfrm>
            <a:off x="5738757" y="3523543"/>
            <a:ext cx="406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TextBox 152"/>
          <p:cNvSpPr txBox="1">
            <a:spLocks noChangeArrowheads="1"/>
          </p:cNvSpPr>
          <p:nvPr/>
        </p:nvSpPr>
        <p:spPr bwMode="auto">
          <a:xfrm>
            <a:off x="6575544" y="3536243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TextBox 153"/>
          <p:cNvSpPr txBox="1">
            <a:spLocks noChangeArrowheads="1"/>
          </p:cNvSpPr>
          <p:nvPr/>
        </p:nvSpPr>
        <p:spPr bwMode="auto">
          <a:xfrm>
            <a:off x="7481290" y="3510843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TextBox 154"/>
          <p:cNvSpPr txBox="1">
            <a:spLocks noChangeArrowheads="1"/>
          </p:cNvSpPr>
          <p:nvPr/>
        </p:nvSpPr>
        <p:spPr bwMode="auto">
          <a:xfrm>
            <a:off x="8325839" y="3523543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6" name="Table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8419035"/>
              </p:ext>
            </p:extLst>
          </p:nvPr>
        </p:nvGraphicFramePr>
        <p:xfrm>
          <a:off x="1983547" y="4009163"/>
          <a:ext cx="5236554" cy="48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2759"/>
                <a:gridCol w="872759"/>
                <a:gridCol w="872759"/>
                <a:gridCol w="872759"/>
                <a:gridCol w="872759"/>
                <a:gridCol w="872759"/>
              </a:tblGrid>
              <a:tr h="48260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7" name="TextBox 156"/>
          <p:cNvSpPr txBox="1">
            <a:spLocks noChangeArrowheads="1"/>
          </p:cNvSpPr>
          <p:nvPr/>
        </p:nvSpPr>
        <p:spPr bwMode="auto">
          <a:xfrm>
            <a:off x="2250669" y="4020276"/>
            <a:ext cx="3722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8" name="TextBox 157"/>
          <p:cNvSpPr txBox="1">
            <a:spLocks noChangeArrowheads="1"/>
          </p:cNvSpPr>
          <p:nvPr/>
        </p:nvSpPr>
        <p:spPr bwMode="auto">
          <a:xfrm>
            <a:off x="3093209" y="4010751"/>
            <a:ext cx="4302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" name="TextBox 158"/>
          <p:cNvSpPr txBox="1">
            <a:spLocks noChangeArrowheads="1"/>
          </p:cNvSpPr>
          <p:nvPr/>
        </p:nvSpPr>
        <p:spPr bwMode="auto">
          <a:xfrm>
            <a:off x="4002304" y="4004401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" name="TextBox 159"/>
          <p:cNvSpPr txBox="1">
            <a:spLocks noChangeArrowheads="1"/>
          </p:cNvSpPr>
          <p:nvPr/>
        </p:nvSpPr>
        <p:spPr bwMode="auto">
          <a:xfrm>
            <a:off x="4847397" y="4017101"/>
            <a:ext cx="4079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1" name="TextBox 160"/>
          <p:cNvSpPr txBox="1">
            <a:spLocks noChangeArrowheads="1"/>
          </p:cNvSpPr>
          <p:nvPr/>
        </p:nvSpPr>
        <p:spPr bwMode="auto">
          <a:xfrm>
            <a:off x="5755447" y="4012338"/>
            <a:ext cx="3889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" name="TextBox 161"/>
          <p:cNvSpPr txBox="1">
            <a:spLocks noChangeArrowheads="1"/>
          </p:cNvSpPr>
          <p:nvPr/>
        </p:nvSpPr>
        <p:spPr bwMode="auto">
          <a:xfrm>
            <a:off x="6584122" y="4025038"/>
            <a:ext cx="422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3" name="Table 1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8397014"/>
              </p:ext>
            </p:extLst>
          </p:nvPr>
        </p:nvGraphicFramePr>
        <p:xfrm>
          <a:off x="3724879" y="4490254"/>
          <a:ext cx="3491036" cy="48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2759"/>
                <a:gridCol w="872759"/>
                <a:gridCol w="872759"/>
                <a:gridCol w="872759"/>
              </a:tblGrid>
              <a:tr h="48260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4" name="TextBox 163"/>
          <p:cNvSpPr txBox="1">
            <a:spLocks noChangeArrowheads="1"/>
          </p:cNvSpPr>
          <p:nvPr/>
        </p:nvSpPr>
        <p:spPr bwMode="auto">
          <a:xfrm>
            <a:off x="3940705" y="4501367"/>
            <a:ext cx="4748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" name="TextBox 164"/>
          <p:cNvSpPr txBox="1">
            <a:spLocks noChangeArrowheads="1"/>
          </p:cNvSpPr>
          <p:nvPr/>
        </p:nvSpPr>
        <p:spPr bwMode="auto">
          <a:xfrm>
            <a:off x="4837890" y="4491842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" name="TextBox 165"/>
          <p:cNvSpPr txBox="1">
            <a:spLocks noChangeArrowheads="1"/>
          </p:cNvSpPr>
          <p:nvPr/>
        </p:nvSpPr>
        <p:spPr bwMode="auto">
          <a:xfrm>
            <a:off x="5769285" y="4485492"/>
            <a:ext cx="3561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7" name="TextBox 166"/>
          <p:cNvSpPr txBox="1">
            <a:spLocks noChangeArrowheads="1"/>
          </p:cNvSpPr>
          <p:nvPr/>
        </p:nvSpPr>
        <p:spPr bwMode="auto">
          <a:xfrm>
            <a:off x="6597797" y="4498192"/>
            <a:ext cx="3898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8" name="Table 1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610203"/>
              </p:ext>
            </p:extLst>
          </p:nvPr>
        </p:nvGraphicFramePr>
        <p:xfrm>
          <a:off x="4598854" y="4963493"/>
          <a:ext cx="6982072" cy="48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2759"/>
                <a:gridCol w="872759"/>
                <a:gridCol w="872759"/>
                <a:gridCol w="872759"/>
                <a:gridCol w="872759"/>
                <a:gridCol w="872759"/>
                <a:gridCol w="872759"/>
                <a:gridCol w="872759"/>
              </a:tblGrid>
              <a:tr h="48260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9" name="TextBox 168"/>
          <p:cNvSpPr txBox="1">
            <a:spLocks noChangeArrowheads="1"/>
          </p:cNvSpPr>
          <p:nvPr/>
        </p:nvSpPr>
        <p:spPr bwMode="auto">
          <a:xfrm>
            <a:off x="4848091" y="4974606"/>
            <a:ext cx="4079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" name="TextBox 169"/>
          <p:cNvSpPr txBox="1">
            <a:spLocks noChangeArrowheads="1"/>
          </p:cNvSpPr>
          <p:nvPr/>
        </p:nvSpPr>
        <p:spPr bwMode="auto">
          <a:xfrm>
            <a:off x="5708516" y="4965081"/>
            <a:ext cx="4302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1" name="TextBox 170"/>
          <p:cNvSpPr txBox="1">
            <a:spLocks noChangeArrowheads="1"/>
          </p:cNvSpPr>
          <p:nvPr/>
        </p:nvSpPr>
        <p:spPr bwMode="auto">
          <a:xfrm>
            <a:off x="6617611" y="4958731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2" name="TextBox 171"/>
          <p:cNvSpPr txBox="1">
            <a:spLocks noChangeArrowheads="1"/>
          </p:cNvSpPr>
          <p:nvPr/>
        </p:nvSpPr>
        <p:spPr bwMode="auto">
          <a:xfrm>
            <a:off x="7462704" y="4971431"/>
            <a:ext cx="4079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vi-VN" altLang="vi-V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3" name="TextBox 172"/>
          <p:cNvSpPr txBox="1">
            <a:spLocks noChangeArrowheads="1"/>
          </p:cNvSpPr>
          <p:nvPr/>
        </p:nvSpPr>
        <p:spPr bwMode="auto">
          <a:xfrm>
            <a:off x="8370754" y="4966668"/>
            <a:ext cx="3889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" name="TextBox 173"/>
          <p:cNvSpPr txBox="1">
            <a:spLocks noChangeArrowheads="1"/>
          </p:cNvSpPr>
          <p:nvPr/>
        </p:nvSpPr>
        <p:spPr bwMode="auto">
          <a:xfrm>
            <a:off x="9206824" y="4979368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5" name="TextBox 174"/>
          <p:cNvSpPr txBox="1">
            <a:spLocks noChangeArrowheads="1"/>
          </p:cNvSpPr>
          <p:nvPr/>
        </p:nvSpPr>
        <p:spPr bwMode="auto">
          <a:xfrm>
            <a:off x="10104556" y="4953968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6" name="TextBox 175"/>
          <p:cNvSpPr txBox="1">
            <a:spLocks noChangeArrowheads="1"/>
          </p:cNvSpPr>
          <p:nvPr/>
        </p:nvSpPr>
        <p:spPr bwMode="auto">
          <a:xfrm>
            <a:off x="10941885" y="4966668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531371"/>
      </p:ext>
    </p:extLst>
  </p:cSld>
  <p:clrMapOvr>
    <a:masterClrMapping/>
  </p:clrMapOvr>
  <p:transition spd="slow"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4" presetClass="emph" presetSubtype="0" repeatCount="indefinite" nodeType="after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-1.85185E-6 L 0.00039 -0.03148 " pathEditMode="relative" rAng="0" ptsTypes="AA">
                                      <p:cBhvr>
                                        <p:cTn id="1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574"/>
                                    </p:animMotion>
                                    <p:animRot by="1500000">
                                      <p:cBhvr>
                                        <p:cTn id="1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</p:childTnLst>
        </p:cTn>
      </p:par>
    </p:tnLst>
    <p:bldLst>
      <p:bldP spid="92" grpId="0"/>
      <p:bldP spid="92" grpId="1"/>
      <p:bldP spid="122" grpId="0"/>
      <p:bldP spid="122" grpId="1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2" grpId="0"/>
      <p:bldP spid="132" grpId="1"/>
      <p:bldP spid="133" grpId="0"/>
      <p:bldP spid="134" grpId="0"/>
      <p:bldP spid="135" grpId="0"/>
      <p:bldP spid="136" grpId="0"/>
      <p:bldP spid="137" grpId="0"/>
      <p:bldP spid="138" grpId="0"/>
      <p:bldP spid="139" grpId="0"/>
      <p:bldP spid="141" grpId="0"/>
      <p:bldP spid="141" grpId="1"/>
      <p:bldP spid="142" grpId="0"/>
      <p:bldP spid="143" grpId="0"/>
      <p:bldP spid="144" grpId="0"/>
      <p:bldP spid="145" grpId="0"/>
      <p:bldP spid="147" grpId="0"/>
      <p:bldP spid="148" grpId="0"/>
      <p:bldP spid="149" grpId="0"/>
      <p:bldP spid="150" grpId="0"/>
      <p:bldP spid="151" grpId="0"/>
      <p:bldP spid="152" grpId="0"/>
      <p:bldP spid="153" grpId="0"/>
      <p:bldP spid="154" grpId="0"/>
      <p:bldP spid="155" grpId="0"/>
      <p:bldP spid="157" grpId="0"/>
      <p:bldP spid="157" grpId="1"/>
      <p:bldP spid="158" grpId="0"/>
      <p:bldP spid="159" grpId="0"/>
      <p:bldP spid="160" grpId="0"/>
      <p:bldP spid="161" grpId="0"/>
      <p:bldP spid="162" grpId="0"/>
      <p:bldP spid="164" grpId="0"/>
      <p:bldP spid="164" grpId="1"/>
      <p:bldP spid="165" grpId="0"/>
      <p:bldP spid="166" grpId="0"/>
      <p:bldP spid="167" grpId="0"/>
      <p:bldP spid="169" grpId="0"/>
      <p:bldP spid="169" grpId="1"/>
      <p:bldP spid="170" grpId="0"/>
      <p:bldP spid="171" grpId="0"/>
      <p:bldP spid="172" grpId="0"/>
      <p:bldP spid="173" grpId="0"/>
      <p:bldP spid="174" grpId="0"/>
      <p:bldP spid="175" grpId="0"/>
      <p:bldP spid="17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209550" y="636588"/>
            <a:ext cx="1179195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rẫy vợ mà cưới người khác thì phạm tội gì? (Mc 10,11)</a:t>
            </a:r>
          </a:p>
        </p:txBody>
      </p:sp>
      <p:pic>
        <p:nvPicPr>
          <p:cNvPr id="13315" name="Picture 31" descr="PBKTC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5341938"/>
            <a:ext cx="10337800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38" descr="bullet_st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063" y="1588"/>
            <a:ext cx="5127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5" descr="AG00029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075" y="2363788"/>
            <a:ext cx="159702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34" descr="PBKTF00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2641600"/>
            <a:ext cx="1081088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6" descr="star9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4745038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6" descr="star9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775" y="-22225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TextBox 11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11009313" y="6343650"/>
            <a:ext cx="915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sldjump"/>
              </a:rPr>
              <a:t>HOME</a:t>
            </a:r>
            <a:endParaRPr lang="en-US" alt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776310"/>
              </p:ext>
            </p:extLst>
          </p:nvPr>
        </p:nvGraphicFramePr>
        <p:xfrm>
          <a:off x="2029085" y="3548063"/>
          <a:ext cx="7854831" cy="48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2759"/>
                <a:gridCol w="872759"/>
                <a:gridCol w="872759"/>
                <a:gridCol w="872759"/>
                <a:gridCol w="872759"/>
                <a:gridCol w="872759"/>
                <a:gridCol w="872759"/>
                <a:gridCol w="872759"/>
                <a:gridCol w="872759"/>
              </a:tblGrid>
              <a:tr h="48260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78322" y="3559176"/>
            <a:ext cx="4079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142096" y="3549651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040447" y="3543301"/>
            <a:ext cx="422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893187" y="3556001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843008" y="3551238"/>
            <a:ext cx="3048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645872" y="3563938"/>
            <a:ext cx="389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vi-VN" altLang="vi-VN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586083" y="3538538"/>
            <a:ext cx="3048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8380131" y="3551238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9237303" y="3535363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21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209550" y="636588"/>
            <a:ext cx="1179195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ta dẫn các trẻ em đến với ai? (Mc 10,13)</a:t>
            </a:r>
          </a:p>
        </p:txBody>
      </p:sp>
      <p:pic>
        <p:nvPicPr>
          <p:cNvPr id="13315" name="Picture 31" descr="PBKTC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5341938"/>
            <a:ext cx="10337800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38" descr="bullet_st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063" y="1588"/>
            <a:ext cx="5127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5" descr="AG00029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075" y="2363788"/>
            <a:ext cx="159702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34" descr="PBKTF00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2641600"/>
            <a:ext cx="1081088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6" descr="star9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4745038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6" descr="star9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775" y="-22225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0124136"/>
              </p:ext>
            </p:extLst>
          </p:nvPr>
        </p:nvGraphicFramePr>
        <p:xfrm>
          <a:off x="2768918" y="3459942"/>
          <a:ext cx="6982072" cy="48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2759"/>
                <a:gridCol w="872759"/>
                <a:gridCol w="872759"/>
                <a:gridCol w="872759"/>
                <a:gridCol w="872759"/>
                <a:gridCol w="872759"/>
                <a:gridCol w="872759"/>
                <a:gridCol w="872759"/>
              </a:tblGrid>
              <a:tr h="48260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018407" y="3471055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878723" y="3461530"/>
            <a:ext cx="4299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780280" y="3455180"/>
            <a:ext cx="422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625005" y="3467880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582841" y="3463117"/>
            <a:ext cx="3048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vi-VN" altLang="vi-VN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385705" y="3475817"/>
            <a:ext cx="3898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8300269" y="3450417"/>
            <a:ext cx="3561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9119964" y="3463117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1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11009313" y="6343650"/>
            <a:ext cx="915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sldjump"/>
              </a:rPr>
              <a:t>HOME</a:t>
            </a:r>
            <a:endParaRPr lang="en-US" alt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25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209550" y="636588"/>
            <a:ext cx="1179195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la rầy các trẻ khi chúng đến với Đức Giêsu? (Mc 10,13)</a:t>
            </a:r>
          </a:p>
        </p:txBody>
      </p:sp>
      <p:pic>
        <p:nvPicPr>
          <p:cNvPr id="13315" name="Picture 31" descr="PBKTC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5341938"/>
            <a:ext cx="10337800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38" descr="bullet_st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063" y="1588"/>
            <a:ext cx="5127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5" descr="AG00029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075" y="2363788"/>
            <a:ext cx="159702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34" descr="PBKTF00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2641600"/>
            <a:ext cx="1081088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6" descr="star9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4745038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6" descr="star9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775" y="-22225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2626127"/>
              </p:ext>
            </p:extLst>
          </p:nvPr>
        </p:nvGraphicFramePr>
        <p:xfrm>
          <a:off x="3702738" y="3548063"/>
          <a:ext cx="4363795" cy="48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2759"/>
                <a:gridCol w="872759"/>
                <a:gridCol w="872759"/>
                <a:gridCol w="872759"/>
                <a:gridCol w="872759"/>
              </a:tblGrid>
              <a:tr h="48260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918564" y="3559176"/>
            <a:ext cx="4748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815750" y="3549651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714100" y="3543301"/>
            <a:ext cx="422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vi-VN" altLang="vi-VN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566840" y="3556001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474181" y="3551238"/>
            <a:ext cx="3898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1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11009313" y="6343650"/>
            <a:ext cx="915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sldjump"/>
              </a:rPr>
              <a:t>HOME</a:t>
            </a:r>
            <a:endParaRPr lang="en-US" alt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88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209550" y="636588"/>
            <a:ext cx="1179195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gì dành cho những ai có tâm hồn như trẻ em? (Mc 10,14-15)</a:t>
            </a:r>
          </a:p>
        </p:txBody>
      </p:sp>
      <p:pic>
        <p:nvPicPr>
          <p:cNvPr id="13315" name="Picture 31" descr="PBKTC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5341938"/>
            <a:ext cx="10337800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38" descr="bullet_st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063" y="1588"/>
            <a:ext cx="5127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5" descr="AG00029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075" y="2363788"/>
            <a:ext cx="159702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34" descr="PBKTF00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2641600"/>
            <a:ext cx="1081088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6" descr="star9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4745038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6" descr="star9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775" y="-22225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570306"/>
              </p:ext>
            </p:extLst>
          </p:nvPr>
        </p:nvGraphicFramePr>
        <p:xfrm>
          <a:off x="2124792" y="3337648"/>
          <a:ext cx="7854831" cy="48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2759"/>
                <a:gridCol w="872759"/>
                <a:gridCol w="872759"/>
                <a:gridCol w="872759"/>
                <a:gridCol w="872759"/>
                <a:gridCol w="872759"/>
                <a:gridCol w="872759"/>
                <a:gridCol w="872759"/>
                <a:gridCol w="872759"/>
              </a:tblGrid>
              <a:tr h="48260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410542" y="3347967"/>
            <a:ext cx="3889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vi-VN" altLang="vi-V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3239217" y="3360667"/>
            <a:ext cx="422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vi-VN" altLang="vi-V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194892" y="3335267"/>
            <a:ext cx="306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998167" y="3347967"/>
            <a:ext cx="3905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855417" y="3332092"/>
            <a:ext cx="406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vi-VN" altLang="vi-V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753942" y="3327330"/>
            <a:ext cx="406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7590729" y="3340030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vi-VN" altLang="vi-VN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8496475" y="3314630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9341024" y="3327330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1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11009313" y="6343650"/>
            <a:ext cx="915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sldjump"/>
              </a:rPr>
              <a:t>HOME</a:t>
            </a:r>
            <a:endParaRPr lang="en-US" alt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98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209550" y="636588"/>
            <a:ext cx="1179195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gì Thiên Chúa đã kết hợp, thì loài người không được làm gì? (Mc 10,9)</a:t>
            </a:r>
          </a:p>
        </p:txBody>
      </p:sp>
      <p:pic>
        <p:nvPicPr>
          <p:cNvPr id="13315" name="Picture 31" descr="PBKTC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5341938"/>
            <a:ext cx="10337800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38" descr="bullet_st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063" y="1588"/>
            <a:ext cx="5127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5" descr="AG00029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075" y="2363788"/>
            <a:ext cx="159702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34" descr="PBKTF00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2641600"/>
            <a:ext cx="1081088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6" descr="star9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4745038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6" descr="star9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775" y="-22225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937664"/>
              </p:ext>
            </p:extLst>
          </p:nvPr>
        </p:nvGraphicFramePr>
        <p:xfrm>
          <a:off x="3314321" y="3075423"/>
          <a:ext cx="5236554" cy="48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2759"/>
                <a:gridCol w="872759"/>
                <a:gridCol w="872759"/>
                <a:gridCol w="872759"/>
                <a:gridCol w="872759"/>
                <a:gridCol w="872759"/>
              </a:tblGrid>
              <a:tr h="48260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581443" y="3086536"/>
            <a:ext cx="3722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423983" y="3077011"/>
            <a:ext cx="4302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333078" y="3070661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178171" y="3083361"/>
            <a:ext cx="4079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086221" y="3078598"/>
            <a:ext cx="3889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914896" y="3091298"/>
            <a:ext cx="422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vi-VN" altLang="vi-VN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1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11009313" y="6343650"/>
            <a:ext cx="915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sldjump"/>
              </a:rPr>
              <a:t>HOME</a:t>
            </a:r>
            <a:endParaRPr lang="en-US" alt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86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209550" y="636588"/>
            <a:ext cx="1179195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lòng chai dạ đá của các ông, ai đã cho phép viết giấy ly dị mà rẫy vợ? (Mc 10,11)</a:t>
            </a:r>
          </a:p>
        </p:txBody>
      </p:sp>
      <p:pic>
        <p:nvPicPr>
          <p:cNvPr id="13315" name="Picture 31" descr="PBKTC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5341938"/>
            <a:ext cx="10337800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38" descr="bullet_st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063" y="1588"/>
            <a:ext cx="5127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5" descr="AG00029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075" y="2363788"/>
            <a:ext cx="159702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34" descr="PBKTF00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2641600"/>
            <a:ext cx="1081088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6" descr="star9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4745038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6" descr="star9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775" y="-22225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216864"/>
              </p:ext>
            </p:extLst>
          </p:nvPr>
        </p:nvGraphicFramePr>
        <p:xfrm>
          <a:off x="4182082" y="3991956"/>
          <a:ext cx="3491036" cy="48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2759"/>
                <a:gridCol w="872759"/>
                <a:gridCol w="872759"/>
                <a:gridCol w="872759"/>
              </a:tblGrid>
              <a:tr h="48260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397908" y="4003069"/>
            <a:ext cx="4748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295093" y="3993544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226488" y="3987194"/>
            <a:ext cx="3561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055000" y="3999894"/>
            <a:ext cx="3898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endParaRPr lang="vi-VN" altLang="vi-VN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1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11009313" y="6343650"/>
            <a:ext cx="915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sldjump"/>
              </a:rPr>
              <a:t>HOME</a:t>
            </a:r>
            <a:endParaRPr lang="en-US" alt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93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209550" y="636588"/>
            <a:ext cx="11791950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 Giêsu ôm lấy các trẻ nhỏ và đặt tay làm gì cho chúng? </a:t>
            </a:r>
            <a:r>
              <a:rPr lang="vi-VN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(Mc 10,16)</a:t>
            </a:r>
          </a:p>
        </p:txBody>
      </p:sp>
      <p:pic>
        <p:nvPicPr>
          <p:cNvPr id="13315" name="Picture 31" descr="PBKTC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5341938"/>
            <a:ext cx="10337800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38" descr="bullet_st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063" y="1588"/>
            <a:ext cx="5127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5" descr="AG00029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516" y="3133342"/>
            <a:ext cx="159702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34" descr="PBKTF00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2641600"/>
            <a:ext cx="1081088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6" descr="star9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0" y="4443115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6" descr="star9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775" y="-22225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411531"/>
              </p:ext>
            </p:extLst>
          </p:nvPr>
        </p:nvGraphicFramePr>
        <p:xfrm>
          <a:off x="2661991" y="4085842"/>
          <a:ext cx="6982072" cy="48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2759"/>
                <a:gridCol w="872759"/>
                <a:gridCol w="872759"/>
                <a:gridCol w="872759"/>
                <a:gridCol w="872759"/>
                <a:gridCol w="872759"/>
                <a:gridCol w="872759"/>
                <a:gridCol w="872759"/>
              </a:tblGrid>
              <a:tr h="48260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911228" y="4096955"/>
            <a:ext cx="4079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771653" y="4087430"/>
            <a:ext cx="4302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680748" y="4081080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endParaRPr lang="vi-VN" altLang="vi-VN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525841" y="4093780"/>
            <a:ext cx="4079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vi-VN" altLang="vi-V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433891" y="4089017"/>
            <a:ext cx="3889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269961" y="4101717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8167693" y="4076317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9005022" y="4089017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1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11009313" y="6343650"/>
            <a:ext cx="915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sldjump"/>
              </a:rPr>
              <a:t>HOME</a:t>
            </a:r>
            <a:endParaRPr lang="en-US" alt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37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3" descr="2709853wve6p6f54v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1611313"/>
            <a:ext cx="8651875" cy="420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hlinkClick r:id="" action="ppaction://noaction" highlightClick="1" endSnd="1"/>
          </p:cNvPr>
          <p:cNvSpPr/>
          <p:nvPr/>
        </p:nvSpPr>
        <p:spPr>
          <a:xfrm>
            <a:off x="10253663" y="6286500"/>
            <a:ext cx="1816100" cy="493713"/>
          </a:xfrm>
          <a:prstGeom prst="ellipse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rgbClr val="FF0000"/>
                </a:solidFill>
              </a:rPr>
              <a:t>Stop Sound</a:t>
            </a:r>
          </a:p>
        </p:txBody>
      </p:sp>
    </p:spTree>
    <p:extLst>
      <p:ext uri="{BB962C8B-B14F-4D97-AF65-F5344CB8AC3E}">
        <p14:creationId xmlns:p14="http://schemas.microsoft.com/office/powerpoint/2010/main" val="2845200112"/>
      </p:ext>
    </p:extLst>
  </p:cSld>
  <p:clrMapOvr>
    <a:masterClrMapping/>
  </p:clrMapOvr>
  <p:transition spd="slow">
    <p:sndAc>
      <p:stSnd>
        <p:snd r:embed="rId2" name="NiemTinChienThang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841" y="121382"/>
            <a:ext cx="1191956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6600" b="1" baseline="30000" dirty="0" smtClean="0">
                <a:solidFill>
                  <a:srgbClr val="FF0000"/>
                </a:solidFill>
                <a:latin typeface="+mj-lt"/>
              </a:rPr>
              <a:t>4</a:t>
            </a:r>
            <a:r>
              <a:rPr lang="vi-VN" sz="66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sz="6600" b="1" dirty="0" smtClean="0">
                <a:latin typeface="+mj-lt"/>
              </a:rPr>
              <a:t>Họ </a:t>
            </a:r>
            <a:r>
              <a:rPr lang="vi-VN" sz="6600" b="1" dirty="0">
                <a:latin typeface="+mj-lt"/>
              </a:rPr>
              <a:t>trả lời: “Ông Mô-sê đã cho phép viết giấy ly dị mà rẫy vợ.”5 Đức Giê-su nói với họ: “Chính vì các ông lòng chai dạ đá, nên ông Mô-sê mới viết điều răn đó cho các </a:t>
            </a:r>
            <a:r>
              <a:rPr lang="vi-VN" sz="6600" b="1" dirty="0" smtClean="0">
                <a:latin typeface="+mj-lt"/>
              </a:rPr>
              <a:t>ông.</a:t>
            </a:r>
            <a:r>
              <a:rPr lang="en-US" sz="6600" b="1" dirty="0" smtClean="0">
                <a:latin typeface="+mj-lt"/>
              </a:rPr>
              <a:t> </a:t>
            </a:r>
            <a:endParaRPr lang="vi-VN" sz="6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2353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6117" y="56644"/>
            <a:ext cx="1183864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7200" b="1" baseline="30000" dirty="0">
                <a:solidFill>
                  <a:srgbClr val="FF0000"/>
                </a:solidFill>
                <a:latin typeface="+mj-lt"/>
              </a:rPr>
              <a:t>6</a:t>
            </a:r>
            <a:r>
              <a:rPr lang="vi-VN" sz="7200" b="1" dirty="0">
                <a:latin typeface="+mj-lt"/>
              </a:rPr>
              <a:t> Còn lúc khởi đầu công trình tạo dựng, Thiên Chúa đã làm nên con người có nam có nữ</a:t>
            </a:r>
            <a:r>
              <a:rPr lang="vi-VN" sz="7200" b="1" dirty="0" smtClean="0">
                <a:latin typeface="+mj-lt"/>
              </a:rPr>
              <a:t>;</a:t>
            </a:r>
            <a:r>
              <a:rPr lang="en-US" sz="7200" b="1" dirty="0" smtClean="0">
                <a:latin typeface="+mj-lt"/>
              </a:rPr>
              <a:t> </a:t>
            </a:r>
            <a:r>
              <a:rPr lang="vi-VN" sz="7200" b="1" baseline="30000" dirty="0" smtClean="0">
                <a:solidFill>
                  <a:srgbClr val="FF0000"/>
                </a:solidFill>
                <a:latin typeface="+mj-lt"/>
              </a:rPr>
              <a:t>7</a:t>
            </a:r>
            <a:r>
              <a:rPr lang="vi-VN" sz="7200" b="1" dirty="0" smtClean="0">
                <a:latin typeface="+mj-lt"/>
              </a:rPr>
              <a:t> </a:t>
            </a:r>
            <a:r>
              <a:rPr lang="vi-VN" sz="7200" b="1" dirty="0">
                <a:latin typeface="+mj-lt"/>
              </a:rPr>
              <a:t>vì thế, người đàn ông sẽ lìa cha mẹ mà gắn bó với vợ mình,</a:t>
            </a:r>
            <a:r>
              <a:rPr lang="en-US" sz="7200" b="1" dirty="0">
                <a:latin typeface="+mj-lt"/>
              </a:rPr>
              <a:t> </a:t>
            </a:r>
            <a:endParaRPr lang="en-US" sz="7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0221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3749" y="129473"/>
            <a:ext cx="1187910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8000" b="1" baseline="30000" dirty="0">
                <a:solidFill>
                  <a:srgbClr val="FF0000"/>
                </a:solidFill>
                <a:latin typeface="+mj-lt"/>
              </a:rPr>
              <a:t>8 </a:t>
            </a:r>
            <a:r>
              <a:rPr lang="vi-VN" sz="8000" b="1" dirty="0">
                <a:latin typeface="+mj-lt"/>
              </a:rPr>
              <a:t>và cả hai sẽ thành một xương một thịt. Như vậy, họ không còn là hai, nhưng chỉ là một xương một thịt.</a:t>
            </a:r>
            <a:r>
              <a:rPr lang="en-US" sz="8000" b="1" dirty="0">
                <a:latin typeface="+mj-lt"/>
              </a:rPr>
              <a:t> </a:t>
            </a:r>
            <a:endParaRPr lang="vi-VN" sz="8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4591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9075" y="489615"/>
            <a:ext cx="117729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7200" b="1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9 </a:t>
            </a:r>
            <a:r>
              <a:rPr lang="vi-VN" sz="7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Vậy, sự gì Thiên Chúa đã phối hợp, loài người không được phân ly</a:t>
            </a:r>
            <a:r>
              <a:rPr lang="vi-VN" sz="72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.”</a:t>
            </a:r>
            <a:r>
              <a:rPr lang="en-US" sz="72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sz="72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10 </a:t>
            </a:r>
            <a:r>
              <a:rPr lang="vi-VN" sz="7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Khi về đến nhà, các môn đệ lại hỏi Người về điều ấy.</a:t>
            </a:r>
            <a:r>
              <a:rPr lang="en-US" sz="72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endParaRPr lang="vi-VN" sz="72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08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8025" y="161841"/>
            <a:ext cx="1183055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7200" b="1" baseline="30000" dirty="0">
                <a:solidFill>
                  <a:srgbClr val="FF0000"/>
                </a:solidFill>
                <a:latin typeface="+mj-lt"/>
              </a:rPr>
              <a:t>11 </a:t>
            </a:r>
            <a:r>
              <a:rPr lang="vi-VN" sz="7200" b="1" dirty="0">
                <a:latin typeface="+mj-lt"/>
              </a:rPr>
              <a:t>Người nói: “Ai rẫy vợ mà cưới vợ khác là phạm tội ngoại tình đối với vợ mình</a:t>
            </a:r>
            <a:r>
              <a:rPr lang="vi-VN" sz="7200" b="1" dirty="0" smtClean="0">
                <a:latin typeface="+mj-lt"/>
              </a:rPr>
              <a:t>;</a:t>
            </a:r>
            <a:r>
              <a:rPr lang="en-US" sz="7200" b="1" dirty="0" smtClean="0">
                <a:latin typeface="+mj-lt"/>
              </a:rPr>
              <a:t> </a:t>
            </a:r>
            <a:r>
              <a:rPr lang="vi-VN" sz="7200" b="1" baseline="30000" dirty="0" smtClean="0">
                <a:solidFill>
                  <a:srgbClr val="FF0000"/>
                </a:solidFill>
                <a:latin typeface="+mj-lt"/>
              </a:rPr>
              <a:t>12</a:t>
            </a:r>
            <a:r>
              <a:rPr lang="vi-VN" sz="7200" b="1" dirty="0" smtClean="0">
                <a:latin typeface="+mj-lt"/>
              </a:rPr>
              <a:t>và </a:t>
            </a:r>
            <a:r>
              <a:rPr lang="vi-VN" sz="7200" b="1" dirty="0">
                <a:latin typeface="+mj-lt"/>
              </a:rPr>
              <a:t>ai bỏ chồng để lấy chồng khác, thì cũng phạm tội ngoại tình.”</a:t>
            </a:r>
          </a:p>
        </p:txBody>
      </p:sp>
    </p:spTree>
    <p:extLst>
      <p:ext uri="{BB962C8B-B14F-4D97-AF65-F5344CB8AC3E}">
        <p14:creationId xmlns:p14="http://schemas.microsoft.com/office/powerpoint/2010/main" val="100123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249" y="800100"/>
            <a:ext cx="1187767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8000" b="1" baseline="30000" dirty="0">
                <a:solidFill>
                  <a:srgbClr val="FF0000"/>
                </a:solidFill>
                <a:latin typeface="+mj-lt"/>
              </a:rPr>
              <a:t>13 </a:t>
            </a:r>
            <a:r>
              <a:rPr lang="vi-VN" sz="8000" b="1" dirty="0">
                <a:latin typeface="+mj-lt"/>
              </a:rPr>
              <a:t>Người ta dẫn trẻ em đến với Đức Giê-su, để Người đặt tay trên chúng. Nhưng các môn đệ la rầy chúng</a:t>
            </a:r>
            <a:r>
              <a:rPr lang="vi-VN" sz="8000" b="1" dirty="0" smtClean="0">
                <a:latin typeface="+mj-lt"/>
              </a:rPr>
              <a:t>.</a:t>
            </a:r>
            <a:r>
              <a:rPr lang="en-US" sz="8000" b="1" dirty="0" smtClean="0">
                <a:latin typeface="+mj-lt"/>
              </a:rPr>
              <a:t> </a:t>
            </a:r>
            <a:endParaRPr lang="vi-VN" sz="8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6854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550" y="117693"/>
            <a:ext cx="11811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7200" b="1" baseline="30000" dirty="0">
                <a:solidFill>
                  <a:srgbClr val="FF0000"/>
                </a:solidFill>
                <a:latin typeface="+mj-lt"/>
              </a:rPr>
              <a:t>14 </a:t>
            </a:r>
            <a:r>
              <a:rPr lang="vi-VN" sz="7200" b="1" dirty="0">
                <a:latin typeface="+mj-lt"/>
              </a:rPr>
              <a:t>Thấy vậy, Người bực mình nói với các ông: “Cứ để trẻ em đến với Thầy, đừng ngăn cấm chúng, vì Nước Thiên Chúa là của những ai giống như chúng.</a:t>
            </a:r>
            <a:r>
              <a:rPr lang="en-US" sz="7200" b="1" dirty="0">
                <a:latin typeface="+mj-lt"/>
              </a:rPr>
              <a:t> </a:t>
            </a:r>
            <a:endParaRPr lang="en-US" sz="7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6092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925" y="180976"/>
            <a:ext cx="1183005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6600" b="1" baseline="30000" dirty="0">
                <a:solidFill>
                  <a:srgbClr val="FF0000"/>
                </a:solidFill>
                <a:latin typeface="+mj-lt"/>
              </a:rPr>
              <a:t>15 </a:t>
            </a:r>
            <a:r>
              <a:rPr lang="vi-VN" sz="6600" b="1" dirty="0">
                <a:latin typeface="+mj-lt"/>
              </a:rPr>
              <a:t>Thầy bảo thật anh em: Ai không đón nhận Nước Thiên Chúa với tâm hồn một trẻ em, thì sẽ chẳng được vào</a:t>
            </a:r>
            <a:r>
              <a:rPr lang="vi-VN" sz="6600" b="1" dirty="0" smtClean="0">
                <a:latin typeface="+mj-lt"/>
              </a:rPr>
              <a:t>.”</a:t>
            </a:r>
            <a:r>
              <a:rPr lang="en-US" sz="6600" b="1" dirty="0" smtClean="0">
                <a:latin typeface="+mj-lt"/>
              </a:rPr>
              <a:t> </a:t>
            </a:r>
            <a:r>
              <a:rPr lang="vi-VN" sz="6600" b="1" baseline="30000" dirty="0" smtClean="0">
                <a:solidFill>
                  <a:srgbClr val="FF0000"/>
                </a:solidFill>
                <a:latin typeface="+mj-lt"/>
              </a:rPr>
              <a:t>16 </a:t>
            </a:r>
            <a:r>
              <a:rPr lang="vi-VN" sz="6600" b="1" dirty="0">
                <a:latin typeface="+mj-lt"/>
              </a:rPr>
              <a:t>Rồi Người ôm lấy các trẻ em và đặt tay chúc lành cho chúng.</a:t>
            </a:r>
            <a:endParaRPr lang="en-US" sz="6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8261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641</Words>
  <Application>Microsoft Office PowerPoint</Application>
  <PresentationFormat>Widescreen</PresentationFormat>
  <Paragraphs>147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Tahoma</vt:lpstr>
      <vt:lpstr>Times New Roman</vt:lpstr>
      <vt:lpstr>Times New Roman (Headings)</vt:lpstr>
      <vt:lpstr>VNI-Thufap3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16</cp:revision>
  <dcterms:created xsi:type="dcterms:W3CDTF">2024-10-01T09:19:30Z</dcterms:created>
  <dcterms:modified xsi:type="dcterms:W3CDTF">2024-10-04T09:57:55Z</dcterms:modified>
</cp:coreProperties>
</file>