
<file path=[Content_Types].xml><?xml version="1.0" encoding="utf-8"?>
<Types xmlns="http://schemas.openxmlformats.org/package/2006/content-types">
  <Default Extension="jpeg" ContentType="image/jpeg"/>
  <Default Extension="jpg" ContentType="image/jpeg"/>
  <Default Extension="mp3" ContentType="audio/mpeg"/>
  <Default Extension="png" ContentType="image/pn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332" r:id="rId4"/>
    <p:sldId id="344" r:id="rId5"/>
    <p:sldId id="345" r:id="rId6"/>
    <p:sldId id="346" r:id="rId7"/>
    <p:sldId id="347" r:id="rId8"/>
    <p:sldId id="351" r:id="rId9"/>
    <p:sldId id="348" r:id="rId10"/>
    <p:sldId id="349" r:id="rId11"/>
    <p:sldId id="350" r:id="rId12"/>
    <p:sldId id="343" r:id="rId13"/>
    <p:sldId id="352" r:id="rId14"/>
    <p:sldId id="353" r:id="rId15"/>
    <p:sldId id="354" r:id="rId16"/>
    <p:sldId id="355" r:id="rId17"/>
    <p:sldId id="293" r:id="rId18"/>
    <p:sldId id="294" r:id="rId19"/>
    <p:sldId id="327" r:id="rId20"/>
    <p:sldId id="260" r:id="rId21"/>
    <p:sldId id="308" r:id="rId22"/>
    <p:sldId id="356" r:id="rId23"/>
    <p:sldId id="357" r:id="rId24"/>
    <p:sldId id="358" r:id="rId25"/>
    <p:sldId id="296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6" d="100"/>
          <a:sy n="66" d="100"/>
        </p:scale>
        <p:origin x="2558" y="12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77854-CDEF-4D17-AE3A-CEF64C872D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6227AE-3DD4-4827-85B2-D527FDED20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B762A3-738B-46B7-BBF5-B49F0D5F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602529-1782-47F5-BFB8-7EDB0B897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AFA32-47B2-4A79-A9E1-8B1F41916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72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667AA-5F65-456F-BE56-7F5B10DB5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EF3A01-D7B7-4C2B-B7FD-62C07A48E8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CAB0F-AA1D-437A-BA0B-97D72BDDE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E16C2A-690E-4F4D-865C-EC1174A43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4B10D-D7FC-4014-9953-DD2421082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129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DBE111-43D1-4F10-B09D-440AC78CA1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BA5686-E727-4ACB-A958-61B15A85B7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AD0F3-B783-4F6A-BFFA-8409678A47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447F4B-2967-462A-AA93-BA826D0DF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91BC95-7A0F-4CCD-91B4-2804DEAC1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465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3B4888-8674-4D5F-BA84-570F51EC9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942493-7A46-4B80-AF50-59D925048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5C91FB-A2AD-423B-AD8D-D2A054A32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CA342-3501-465D-A95C-E9F7371BF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651830-CB1B-4405-8ADC-D9A38EE57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613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C9C24-E248-4CD1-879F-ACCE90F1B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E35F85-6064-4CA3-B210-2CD662A83A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99D11D-2EE6-48DF-A87E-0615EA0EA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DBB6E3-991C-4F5A-9683-D63C7E0A1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EA4BBC-3D5D-4E60-A47D-662FCE468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3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F8394-DAF2-49DE-BC18-F02B37990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D4B96F-97B3-4BCB-B398-B5842605AE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FB1929-EAD9-4F5D-A76C-E2F51F0D48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B947D3-080A-4294-B062-5AE6562CB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545E0C-AA67-40BE-ACCC-C3855B150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CA18F6-F611-45E3-AEAA-B0F42308D7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4956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ECEB4E-EBA2-429B-84AE-90CB49D36D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D65C3A-1511-4D26-A012-64AEDDB21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993F31-A916-4038-9E73-BE5092BD2C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79A41B-21D4-4787-A0DE-AD707510E4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3C421C-59A5-4407-ABC8-2ECA77CFF4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E718A1-4A3A-43CD-92BE-1C10E0D11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7082DD-70DB-447B-9E2D-9084233C2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8EDFA7-8A56-44C4-B263-7B580CA7D9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426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DB137-863E-4B2D-BAEE-193235460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960978-DAE3-448F-9BDF-7B0AC0A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3043CA-5522-439E-8071-377D73885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205617A-2DD4-4C25-9C0D-E2F791B91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37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658D13-6AE3-40C6-897F-3535AF32C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EAACC4-8B9D-4472-84CB-764C5D991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939F7C-C241-4510-A8A2-922EE751C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37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2C741-ED0E-47BB-8408-3C7CBF0FB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88D17-895F-4513-8311-548EDE1F50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D09C20-36F8-46E3-B5A9-C6F46B1E2A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C58803-8596-4CBA-B970-9B71573E7F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FCAFA7-4195-462B-BEEB-2DF55DF72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244D1F-70AB-443B-8E40-D275D55A0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75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7E9A3-294C-499D-91EE-2504F71DE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680FFFC-93EA-4ED4-8AA0-A4B9E40676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43B103C-3FC8-49D6-9CA6-FF45C4543B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F66DEF-198A-4A8C-9E7D-68B1FEF24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03941-8EE6-4525-9FCD-7E9B76F4AB01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0E21CD-2FF1-4F3C-B4A4-A10CC37D6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EE7541-7E1B-45D8-B235-F67DE98BB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20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E09AAC2-4E3D-4119-B1A6-8F0F9E0CF1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A1B5AE-F72C-47FC-AFBB-48046C2B0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AD3C03-BCEC-43EF-8337-57E283F7A3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03941-8EE6-4525-9FCD-7E9B76F4AB01}" type="datetimeFigureOut">
              <a:rPr lang="en-US" smtClean="0"/>
              <a:t>10/13/2023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6A7B9E-0599-436F-9FAA-B77CC1E87E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533B30-2236-4506-8AA2-AA9993B956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B69A7-A6D8-4AFA-8B6D-0FFAE1F6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08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3.wav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9A9463B5-091E-4278-908D-57630E0C12E1}"/>
              </a:ext>
            </a:extLst>
          </p:cNvPr>
          <p:cNvSpPr txBox="1"/>
          <p:nvPr/>
        </p:nvSpPr>
        <p:spPr>
          <a:xfrm>
            <a:off x="1284632" y="633713"/>
            <a:ext cx="9622735" cy="5072504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r>
              <a:rPr kumimoji="0" lang="en-US" sz="34400" b="1" i="0" u="none" strike="noStrike" kern="1200" cap="none" spc="0" normalizeH="0" baseline="0" noProof="0" dirty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VUI HỌC KINH </a:t>
            </a:r>
            <a:r>
              <a:rPr kumimoji="0" lang="en-US" sz="34400" b="1" i="0" u="none" strike="noStrike" kern="1200" cap="none" spc="0" normalizeH="0" baseline="0" noProof="0">
                <a:ln>
                  <a:solidFill>
                    <a:srgbClr val="FF0000"/>
                  </a:solidFill>
                </a:ln>
                <a:solidFill>
                  <a:srgbClr val="FFFF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THÁNH</a:t>
            </a:r>
            <a:r>
              <a:rPr kumimoji="0" lang="en-US" sz="3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✠</a:t>
            </a:r>
            <a:endParaRPr kumimoji="0" lang="en-US" sz="3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99F3E6-0860-432F-A369-FF36A5E80C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55527" y="1424798"/>
            <a:ext cx="4480946" cy="428073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Hình chữ nhật 3"/>
          <p:cNvSpPr/>
          <p:nvPr/>
        </p:nvSpPr>
        <p:spPr>
          <a:xfrm>
            <a:off x="0" y="6055437"/>
            <a:ext cx="12192000" cy="746358"/>
          </a:xfrm>
          <a:prstGeom prst="rect">
            <a:avLst/>
          </a:prstGeom>
          <a:noFill/>
        </p:spPr>
        <p:txBody>
          <a:bodyPr wrap="square" lIns="68580" tIns="34290" rIns="68580" bIns="3429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none" spc="0" normalizeH="0" baseline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CHÚA</a:t>
            </a:r>
            <a:r>
              <a:rPr kumimoji="0" lang="en-US" sz="4400" b="1" i="0" u="none" strike="noStrike" kern="10" cap="none" spc="0" normalizeH="0" noProof="0">
                <a:ln w="9525">
                  <a:noFill/>
                  <a:prstDash val="solid"/>
                </a:ln>
                <a:solidFill>
                  <a:srgbClr val="00B050"/>
                </a:solidFill>
                <a:effectLst>
                  <a:outerShdw blurRad="12700" dist="38100" dir="2700000" algn="tl" rotWithShape="0">
                    <a:srgbClr val="5B9BD5">
                      <a:lumMod val="60000"/>
                      <a:lumOff val="4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+mn-cs"/>
              </a:rPr>
              <a:t> NHẬT XXVIII THƯỜNG NIÊN – NĂM A</a:t>
            </a:r>
            <a:endParaRPr kumimoji="0" lang="en-US" sz="4400" b="1" i="0" u="none" strike="noStrike" kern="10" cap="none" spc="0" normalizeH="0" baseline="0" noProof="0" dirty="0">
              <a:ln w="9525">
                <a:noFill/>
                <a:prstDash val="solid"/>
              </a:ln>
              <a:solidFill>
                <a:srgbClr val="00B050"/>
              </a:solidFill>
              <a:effectLst>
                <a:outerShdw blurRad="12700" dist="38100" dir="2700000" algn="tl" rotWithShape="0">
                  <a:srgbClr val="5B9BD5">
                    <a:lumMod val="60000"/>
                    <a:lumOff val="4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09E55EC-B1FD-4C86-8E05-AA5C6E61F8DA}"/>
              </a:ext>
            </a:extLst>
          </p:cNvPr>
          <p:cNvSpPr txBox="1"/>
          <p:nvPr/>
        </p:nvSpPr>
        <p:spPr>
          <a:xfrm>
            <a:off x="8401050" y="3775114"/>
            <a:ext cx="39480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NƯỚC</a:t>
            </a:r>
            <a:r>
              <a:rPr kumimoji="0" lang="en-US" sz="4000" b="1" i="0" u="none" strike="noStrike" kern="1200" cap="none" spc="0" normalizeH="0" noProof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TRỜI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3D3FAF6-AAC4-4566-AC54-18ECD0D69DEE}"/>
              </a:ext>
            </a:extLst>
          </p:cNvPr>
          <p:cNvSpPr txBox="1"/>
          <p:nvPr/>
        </p:nvSpPr>
        <p:spPr>
          <a:xfrm>
            <a:off x="-580922" y="3775114"/>
            <a:ext cx="40930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b="1">
                <a:solidFill>
                  <a:srgbClr val="00B0F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DỰ TIỆC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91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4" grpId="0"/>
      <p:bldP spid="8" grpId="0"/>
      <p:bldP spid="8" grpId="1"/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Rồi nhà vua bảo đầy tớ : ‘Tiệc cưới đã sẵn sàng rồi, mà những kẻ đã được mời lại không xứng đáng.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1241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Vậy các ngươi đi ra các ngả đường, gặp ai cũng mời hết vào tiệc cưới.’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7590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Đầy tớ liền đi ra các nẻo đường, gặp ai, bất luận xấu tốt, cũng tập hợp cả lại, nên phòng tiệc cưới đã đầy thực khách.</a:t>
            </a:r>
            <a:endParaRPr lang="en-US" sz="7200" b="1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1599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1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“Bấy giờ nhà vua tiến vào quan sát khách dự tiệc, thấy ở đó có một người không mặc y phục lễ cưới, mới hỏi người ấy :</a:t>
            </a:r>
            <a:endParaRPr lang="en-US" sz="7100" b="1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55864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1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‘Này bạn, làm sao bạn vào đây mà lại không có y phục lễ cưới?’ Người ấy câm miệng không nói được gì.</a:t>
            </a:r>
            <a:r>
              <a:rPr lang="en-US" sz="71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endParaRPr lang="en-US" sz="7100" b="1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7653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Nhà vua liền bảonhững người phục dịch : ‘Trói chân tay nó lại, quăng nó ra chỗ tối tăm bên ngoài, </a:t>
            </a:r>
            <a:endParaRPr lang="en-US" sz="7200" b="1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30422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ở đó người ta sẽ phải khóc lóc nghiến răng ! Vì kẻ được gọi thì nhiều, mà người được chọn thì ít’.”</a:t>
            </a:r>
            <a:r>
              <a:rPr lang="en-US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7200" b="1" i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ĐÓ LÀ LỜI CHÚA</a:t>
            </a:r>
            <a:endParaRPr lang="en-US" sz="7200" b="1" i="1" dirty="0">
              <a:solidFill>
                <a:srgbClr val="FF0000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25476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9">
            <a:hlinkClick r:id="rId2" action="ppaction://hlinksldjump"/>
            <a:extLst>
              <a:ext uri="{FF2B5EF4-FFF2-40B4-BE49-F238E27FC236}">
                <a16:creationId xmlns:a16="http://schemas.microsoft.com/office/drawing/2014/main" id="{0775ACDF-5498-438B-ADF4-6E4265CCC8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2843" y="5860973"/>
            <a:ext cx="7326314" cy="864162"/>
          </a:xfrm>
          <a:prstGeom prst="flowChartAlternateProcess">
            <a:avLst/>
          </a:prstGeom>
          <a:solidFill>
            <a:srgbClr val="00B0F0"/>
          </a:solidFill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TÌM Ô CHỮ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BB1A946-900A-4620-B2C8-D9A3A88CE824}"/>
              </a:ext>
            </a:extLst>
          </p:cNvPr>
          <p:cNvSpPr txBox="1"/>
          <p:nvPr/>
        </p:nvSpPr>
        <p:spPr>
          <a:xfrm>
            <a:off x="10124662" y="447261"/>
            <a:ext cx="1441174" cy="5953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797044F-B03E-4E2A-A6CD-B0F3D42940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25095" y="447260"/>
            <a:ext cx="6560210" cy="523744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Scroll: Vertical 4">
            <a:extLst>
              <a:ext uri="{FF2B5EF4-FFF2-40B4-BE49-F238E27FC236}">
                <a16:creationId xmlns:a16="http://schemas.microsoft.com/office/drawing/2014/main" id="{35398723-3DF0-4762-BEAA-9E541F0B4922}"/>
              </a:ext>
            </a:extLst>
          </p:cNvPr>
          <p:cNvSpPr/>
          <p:nvPr/>
        </p:nvSpPr>
        <p:spPr>
          <a:xfrm>
            <a:off x="152355" y="447259"/>
            <a:ext cx="22804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HÃY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TÌM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KIẾM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CHÚA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TR</a:t>
            </a:r>
            <a:r>
              <a:rPr kumimoji="0" lang="vi-VN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 w="22225">
                  <a:noFill/>
                  <a:prstDash val="solid"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ỚC</a:t>
            </a:r>
          </a:p>
        </p:txBody>
      </p:sp>
      <p:sp>
        <p:nvSpPr>
          <p:cNvPr id="6" name="Scroll: Vertical 5">
            <a:extLst>
              <a:ext uri="{FF2B5EF4-FFF2-40B4-BE49-F238E27FC236}">
                <a16:creationId xmlns:a16="http://schemas.microsoft.com/office/drawing/2014/main" id="{9747D647-B092-4090-B09A-A617286477FC}"/>
              </a:ext>
            </a:extLst>
          </p:cNvPr>
          <p:cNvSpPr/>
          <p:nvPr/>
        </p:nvSpPr>
        <p:spPr>
          <a:xfrm>
            <a:off x="9777555" y="447259"/>
            <a:ext cx="2262090" cy="4994001"/>
          </a:xfrm>
          <a:prstGeom prst="verticalScroll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MỌI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SỰ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NG</a:t>
            </a:r>
            <a:r>
              <a:rPr kumimoji="0" lang="vi-VN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Ư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ỜI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SẼ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LO</a:t>
            </a:r>
          </a:p>
          <a:p>
            <a:pPr marL="0" marR="0" lvl="0" indent="0" algn="ctr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CHO</a:t>
            </a:r>
          </a:p>
        </p:txBody>
      </p:sp>
    </p:spTree>
    <p:extLst>
      <p:ext uri="{BB962C8B-B14F-4D97-AF65-F5344CB8AC3E}">
        <p14:creationId xmlns:p14="http://schemas.microsoft.com/office/powerpoint/2010/main" val="2026920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30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4A4E883-FCB6-4A29-AED5-F00EFD997A30}"/>
              </a:ext>
            </a:extLst>
          </p:cNvPr>
          <p:cNvSpPr/>
          <p:nvPr/>
        </p:nvSpPr>
        <p:spPr>
          <a:xfrm>
            <a:off x="10761044" y="70948"/>
            <a:ext cx="1392283" cy="138688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HÀNG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DỌC</a:t>
            </a:r>
          </a:p>
        </p:txBody>
      </p:sp>
      <p:sp>
        <p:nvSpPr>
          <p:cNvPr id="19" name="Star: 10 Points 18">
            <a:extLst>
              <a:ext uri="{FF2B5EF4-FFF2-40B4-BE49-F238E27FC236}">
                <a16:creationId xmlns:a16="http://schemas.microsoft.com/office/drawing/2014/main" id="{7DDA5614-72C5-4089-8576-05FAC9405CCA}"/>
              </a:ext>
            </a:extLst>
          </p:cNvPr>
          <p:cNvSpPr/>
          <p:nvPr/>
        </p:nvSpPr>
        <p:spPr>
          <a:xfrm>
            <a:off x="358521" y="74391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</a:p>
        </p:txBody>
      </p:sp>
      <p:sp>
        <p:nvSpPr>
          <p:cNvPr id="20" name="Star: 10 Points 19">
            <a:extLst>
              <a:ext uri="{FF2B5EF4-FFF2-40B4-BE49-F238E27FC236}">
                <a16:creationId xmlns:a16="http://schemas.microsoft.com/office/drawing/2014/main" id="{4377D926-FFF0-449D-8291-15C3F23C6E24}"/>
              </a:ext>
            </a:extLst>
          </p:cNvPr>
          <p:cNvSpPr/>
          <p:nvPr/>
        </p:nvSpPr>
        <p:spPr>
          <a:xfrm>
            <a:off x="358521" y="677730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</a:t>
            </a:r>
          </a:p>
        </p:txBody>
      </p:sp>
      <p:sp>
        <p:nvSpPr>
          <p:cNvPr id="21" name="Star: 10 Points 20">
            <a:extLst>
              <a:ext uri="{FF2B5EF4-FFF2-40B4-BE49-F238E27FC236}">
                <a16:creationId xmlns:a16="http://schemas.microsoft.com/office/drawing/2014/main" id="{05ACA9F3-ECCA-4C89-9F0E-8AE8BB0F02AE}"/>
              </a:ext>
            </a:extLst>
          </p:cNvPr>
          <p:cNvSpPr/>
          <p:nvPr/>
        </p:nvSpPr>
        <p:spPr>
          <a:xfrm>
            <a:off x="358521" y="1281751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3</a:t>
            </a:r>
          </a:p>
        </p:txBody>
      </p:sp>
      <p:sp>
        <p:nvSpPr>
          <p:cNvPr id="22" name="Star: 10 Points 21">
            <a:extLst>
              <a:ext uri="{FF2B5EF4-FFF2-40B4-BE49-F238E27FC236}">
                <a16:creationId xmlns:a16="http://schemas.microsoft.com/office/drawing/2014/main" id="{6CA936C2-E6DD-4EEB-AE8C-6AC5FDE9CF3B}"/>
              </a:ext>
            </a:extLst>
          </p:cNvPr>
          <p:cNvSpPr/>
          <p:nvPr/>
        </p:nvSpPr>
        <p:spPr>
          <a:xfrm>
            <a:off x="358521" y="1879742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</a:t>
            </a:r>
          </a:p>
        </p:txBody>
      </p:sp>
      <p:sp>
        <p:nvSpPr>
          <p:cNvPr id="23" name="Star: 10 Points 22">
            <a:extLst>
              <a:ext uri="{FF2B5EF4-FFF2-40B4-BE49-F238E27FC236}">
                <a16:creationId xmlns:a16="http://schemas.microsoft.com/office/drawing/2014/main" id="{D24EDBC7-07A1-4C4A-8613-55A57AE77FCF}"/>
              </a:ext>
            </a:extLst>
          </p:cNvPr>
          <p:cNvSpPr/>
          <p:nvPr/>
        </p:nvSpPr>
        <p:spPr>
          <a:xfrm>
            <a:off x="358521" y="2477733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</a:t>
            </a:r>
          </a:p>
        </p:txBody>
      </p:sp>
      <p:sp>
        <p:nvSpPr>
          <p:cNvPr id="24" name="Star: 10 Points 23">
            <a:extLst>
              <a:ext uri="{FF2B5EF4-FFF2-40B4-BE49-F238E27FC236}">
                <a16:creationId xmlns:a16="http://schemas.microsoft.com/office/drawing/2014/main" id="{1B4680BC-77A9-4EAC-94ED-4C24A4CA229B}"/>
              </a:ext>
            </a:extLst>
          </p:cNvPr>
          <p:cNvSpPr/>
          <p:nvPr/>
        </p:nvSpPr>
        <p:spPr>
          <a:xfrm>
            <a:off x="358521" y="3075724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</a:t>
            </a:r>
          </a:p>
        </p:txBody>
      </p:sp>
      <p:sp>
        <p:nvSpPr>
          <p:cNvPr id="4" name="Star: 10 Points 3">
            <a:extLst>
              <a:ext uri="{FF2B5EF4-FFF2-40B4-BE49-F238E27FC236}">
                <a16:creationId xmlns:a16="http://schemas.microsoft.com/office/drawing/2014/main" id="{7A1FBFD6-3BA0-4CD9-9C85-496259AA56E6}"/>
              </a:ext>
            </a:extLst>
          </p:cNvPr>
          <p:cNvSpPr/>
          <p:nvPr/>
        </p:nvSpPr>
        <p:spPr>
          <a:xfrm>
            <a:off x="358521" y="3673715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b="1" dirty="0">
                <a:solidFill>
                  <a:srgbClr val="FF0000"/>
                </a:solidFill>
                <a:latin typeface="Calibri" panose="020F0502020204030204"/>
              </a:rPr>
              <a:t>7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Star: 10 Points 1">
            <a:extLst>
              <a:ext uri="{FF2B5EF4-FFF2-40B4-BE49-F238E27FC236}">
                <a16:creationId xmlns:a16="http://schemas.microsoft.com/office/drawing/2014/main" id="{D4CE04EF-555B-4247-B766-0C9FAB634862}"/>
              </a:ext>
            </a:extLst>
          </p:cNvPr>
          <p:cNvSpPr/>
          <p:nvPr/>
        </p:nvSpPr>
        <p:spPr>
          <a:xfrm>
            <a:off x="358521" y="4271706"/>
            <a:ext cx="565404" cy="537924"/>
          </a:xfrm>
          <a:prstGeom prst="star10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73C64AE-48FD-49C4-8EC0-A37996C249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9640740"/>
              </p:ext>
            </p:extLst>
          </p:nvPr>
        </p:nvGraphicFramePr>
        <p:xfrm>
          <a:off x="1514475" y="70948"/>
          <a:ext cx="8877300" cy="4843952"/>
        </p:xfrm>
        <a:graphic>
          <a:graphicData uri="http://schemas.openxmlformats.org/drawingml/2006/table">
            <a:tbl>
              <a:tblPr firstRow="1" firstCol="1" bandRow="1"/>
              <a:tblGrid>
                <a:gridCol w="887730">
                  <a:extLst>
                    <a:ext uri="{9D8B030D-6E8A-4147-A177-3AD203B41FA5}">
                      <a16:colId xmlns:a16="http://schemas.microsoft.com/office/drawing/2014/main" val="3695882399"/>
                    </a:ext>
                  </a:extLst>
                </a:gridCol>
                <a:gridCol w="887730">
                  <a:extLst>
                    <a:ext uri="{9D8B030D-6E8A-4147-A177-3AD203B41FA5}">
                      <a16:colId xmlns:a16="http://schemas.microsoft.com/office/drawing/2014/main" val="2462913562"/>
                    </a:ext>
                  </a:extLst>
                </a:gridCol>
                <a:gridCol w="887730">
                  <a:extLst>
                    <a:ext uri="{9D8B030D-6E8A-4147-A177-3AD203B41FA5}">
                      <a16:colId xmlns:a16="http://schemas.microsoft.com/office/drawing/2014/main" val="220765713"/>
                    </a:ext>
                  </a:extLst>
                </a:gridCol>
                <a:gridCol w="887730">
                  <a:extLst>
                    <a:ext uri="{9D8B030D-6E8A-4147-A177-3AD203B41FA5}">
                      <a16:colId xmlns:a16="http://schemas.microsoft.com/office/drawing/2014/main" val="922155355"/>
                    </a:ext>
                  </a:extLst>
                </a:gridCol>
                <a:gridCol w="887730">
                  <a:extLst>
                    <a:ext uri="{9D8B030D-6E8A-4147-A177-3AD203B41FA5}">
                      <a16:colId xmlns:a16="http://schemas.microsoft.com/office/drawing/2014/main" val="4012420978"/>
                    </a:ext>
                  </a:extLst>
                </a:gridCol>
                <a:gridCol w="887730">
                  <a:extLst>
                    <a:ext uri="{9D8B030D-6E8A-4147-A177-3AD203B41FA5}">
                      <a16:colId xmlns:a16="http://schemas.microsoft.com/office/drawing/2014/main" val="3603107391"/>
                    </a:ext>
                  </a:extLst>
                </a:gridCol>
                <a:gridCol w="887730">
                  <a:extLst>
                    <a:ext uri="{9D8B030D-6E8A-4147-A177-3AD203B41FA5}">
                      <a16:colId xmlns:a16="http://schemas.microsoft.com/office/drawing/2014/main" val="4267088134"/>
                    </a:ext>
                  </a:extLst>
                </a:gridCol>
                <a:gridCol w="887730">
                  <a:extLst>
                    <a:ext uri="{9D8B030D-6E8A-4147-A177-3AD203B41FA5}">
                      <a16:colId xmlns:a16="http://schemas.microsoft.com/office/drawing/2014/main" val="1976041031"/>
                    </a:ext>
                  </a:extLst>
                </a:gridCol>
                <a:gridCol w="887730">
                  <a:extLst>
                    <a:ext uri="{9D8B030D-6E8A-4147-A177-3AD203B41FA5}">
                      <a16:colId xmlns:a16="http://schemas.microsoft.com/office/drawing/2014/main" val="1030361674"/>
                    </a:ext>
                  </a:extLst>
                </a:gridCol>
                <a:gridCol w="887730">
                  <a:extLst>
                    <a:ext uri="{9D8B030D-6E8A-4147-A177-3AD203B41FA5}">
                      <a16:colId xmlns:a16="http://schemas.microsoft.com/office/drawing/2014/main" val="2606096901"/>
                    </a:ext>
                  </a:extLst>
                </a:gridCol>
              </a:tblGrid>
              <a:tr h="6054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Ư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Ớ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R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Ờ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9833287"/>
                  </a:ext>
                </a:extLst>
              </a:tr>
              <a:tr h="6054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D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Ự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Ệ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9437923"/>
                  </a:ext>
                </a:extLst>
              </a:tr>
              <a:tr h="6054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Ế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Ế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321072"/>
                  </a:ext>
                </a:extLst>
              </a:tr>
              <a:tr h="6054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Ư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Ợ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Ờ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4615807"/>
                  </a:ext>
                </a:extLst>
              </a:tr>
              <a:tr h="6054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K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Ó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Ó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386038"/>
                  </a:ext>
                </a:extLst>
              </a:tr>
              <a:tr h="6054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P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Ụ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4319904"/>
                  </a:ext>
                </a:extLst>
              </a:tr>
              <a:tr h="6054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Ư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Ợ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Ọ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4420700"/>
                  </a:ext>
                </a:extLst>
              </a:tr>
              <a:tr h="6054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R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D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Ệ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36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113556"/>
                  </a:ext>
                </a:extLst>
              </a:tr>
            </a:tbl>
          </a:graphicData>
        </a:graphic>
      </p:graphicFrame>
      <p:sp>
        <p:nvSpPr>
          <p:cNvPr id="81" name="Rectangle 80">
            <a:extLst>
              <a:ext uri="{FF2B5EF4-FFF2-40B4-BE49-F238E27FC236}">
                <a16:creationId xmlns:a16="http://schemas.microsoft.com/office/drawing/2014/main" id="{061536BC-164F-4A24-BA13-7641FA2D9F92}"/>
              </a:ext>
            </a:extLst>
          </p:cNvPr>
          <p:cNvSpPr/>
          <p:nvPr/>
        </p:nvSpPr>
        <p:spPr>
          <a:xfrm>
            <a:off x="-11240" y="5009558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1.	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DỤ NGÔN CHÚA GIÊ-SU KỂ CHO DÂN CHÚNG </a:t>
            </a:r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NÓI VỀ ĐIỀU GÌ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?</a:t>
            </a:r>
            <a:endParaRPr lang="en-US" sz="4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FAD4C528-7ACA-4C6A-8C3F-57AED75F3283}"/>
              </a:ext>
            </a:extLst>
          </p:cNvPr>
          <p:cNvSpPr/>
          <p:nvPr/>
        </p:nvSpPr>
        <p:spPr>
          <a:xfrm>
            <a:off x="-6958" y="5010929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2.	</a:t>
            </a:r>
            <a:r>
              <a:rPr lang="vi-VN" sz="3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NHÀ VUA SAI ĐẦY TỚ ĐI THỈNH CÁC QUAN KHÁCH ĐÃ ĐƯỢC MỜI TRƯỚC, XIN HỌ ĐẾN </a:t>
            </a:r>
            <a:r>
              <a:rPr lang="vi-VN" sz="36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…, </a:t>
            </a:r>
            <a:r>
              <a:rPr lang="vi-VN" sz="36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NHƯNG HỌ KHÔNG CHỊU ĐẾN.</a:t>
            </a:r>
            <a:endParaRPr lang="en-US" sz="3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C474C66-D34E-48B3-9010-67CDA2E3BCC1}"/>
              </a:ext>
            </a:extLst>
          </p:cNvPr>
          <p:cNvSpPr/>
          <p:nvPr/>
        </p:nvSpPr>
        <p:spPr>
          <a:xfrm>
            <a:off x="-8456" y="5015950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3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3.	</a:t>
            </a:r>
            <a:r>
              <a:rPr lang="vi-VN" sz="43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CÒN NHỮNG KẺ KHÁC LẠI BẮT CÁC ĐẦY TỚ CỦA VUA MÀ HÀNH HẠ VÀ </a:t>
            </a:r>
            <a:r>
              <a:rPr lang="vi-VN" sz="43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</a:t>
            </a:r>
            <a:endParaRPr lang="en-US" sz="4300" b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1" name="Rectangle 90">
            <a:extLst>
              <a:ext uri="{FF2B5EF4-FFF2-40B4-BE49-F238E27FC236}">
                <a16:creationId xmlns:a16="http://schemas.microsoft.com/office/drawing/2014/main" id="{5DACA8DA-0C33-48E5-98F7-7353890D66CF}"/>
              </a:ext>
            </a:extLst>
          </p:cNvPr>
          <p:cNvSpPr/>
          <p:nvPr/>
        </p:nvSpPr>
        <p:spPr>
          <a:xfrm>
            <a:off x="-1721" y="5006591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4.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TIỆC CƯỚI ĐÃ SẴN SÀNG RỒI, MÀ NHỮNG KẺ ĐÃ 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LẠI KHÔNG XỨNG ĐÁNG.</a:t>
            </a:r>
            <a:endParaRPr lang="en-US" sz="4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2" name="Rectangle 91">
            <a:extLst>
              <a:ext uri="{FF2B5EF4-FFF2-40B4-BE49-F238E27FC236}">
                <a16:creationId xmlns:a16="http://schemas.microsoft.com/office/drawing/2014/main" id="{16F27451-EFFD-4BEE-A668-9A61D6D81D14}"/>
              </a:ext>
            </a:extLst>
          </p:cNvPr>
          <p:cNvSpPr/>
          <p:nvPr/>
        </p:nvSpPr>
        <p:spPr>
          <a:xfrm>
            <a:off x="-8455" y="5018166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5.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TRÓI CHÂN TAY NÓ LẠI, QUĂNG NÓ RA CHỖ TỐI TĂM BÊN NGOÀI, Ở ĐÓ NGƯỜI TA SẼ PHẢI </a:t>
            </a:r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NGHIẾN RĂNG</a:t>
            </a:r>
            <a:endParaRPr lang="en-US" sz="4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3" name="Rectangle 92">
            <a:extLst>
              <a:ext uri="{FF2B5EF4-FFF2-40B4-BE49-F238E27FC236}">
                <a16:creationId xmlns:a16="http://schemas.microsoft.com/office/drawing/2014/main" id="{A8C2A6B6-86AF-4402-B0B4-77BB8838DCD6}"/>
              </a:ext>
            </a:extLst>
          </p:cNvPr>
          <p:cNvSpPr/>
          <p:nvPr/>
        </p:nvSpPr>
        <p:spPr>
          <a:xfrm>
            <a:off x="5214" y="5006956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6.	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NÀY BẠN, LÀM SAO BẠN VÀO ĐÂY MÀ LẠI KHÔNG CÓ </a:t>
            </a:r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… …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LỄ CƯỚI ?</a:t>
            </a:r>
            <a:endParaRPr lang="en-US" sz="4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99" name="Rectangle 98">
            <a:extLst>
              <a:ext uri="{FF2B5EF4-FFF2-40B4-BE49-F238E27FC236}">
                <a16:creationId xmlns:a16="http://schemas.microsoft.com/office/drawing/2014/main" id="{C7FA3CE0-4E51-4716-9CDD-5F4B4CA8BFCF}"/>
              </a:ext>
            </a:extLst>
          </p:cNvPr>
          <p:cNvSpPr/>
          <p:nvPr/>
        </p:nvSpPr>
        <p:spPr>
          <a:xfrm>
            <a:off x="-17154" y="5010334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4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7.	</a:t>
            </a:r>
            <a:r>
              <a:rPr lang="vi-VN" sz="44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VÌ KẺ ĐƯỢC GỌI THÌ NHIỀU, MÀ NGƯỜI … … THÌ ÍT</a:t>
            </a:r>
            <a:endParaRPr lang="en-US" sz="44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100" name="Rectangle 99">
            <a:extLst>
              <a:ext uri="{FF2B5EF4-FFF2-40B4-BE49-F238E27FC236}">
                <a16:creationId xmlns:a16="http://schemas.microsoft.com/office/drawing/2014/main" id="{CB34285E-ED7B-41F4-88EB-6FDFB8229D9F}"/>
              </a:ext>
            </a:extLst>
          </p:cNvPr>
          <p:cNvSpPr/>
          <p:nvPr/>
        </p:nvSpPr>
        <p:spPr>
          <a:xfrm>
            <a:off x="-295" y="5012132"/>
            <a:ext cx="12192000" cy="184844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vi-VN" sz="4000" b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8.	</a:t>
            </a:r>
            <a:r>
              <a:rPr lang="vi-VN" sz="4000" b="1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NHÀ VUA LIỀN NỔI CƠN THỊNH NỘ, SAI QUÂN ĐI … … BỌN SÁT NHÂN ẤY VÀ THIÊU HUỶ THÀNH PHỐ CỦA CHÚNG</a:t>
            </a:r>
            <a:endParaRPr lang="en-US" sz="40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E8AE442-1272-47D6-9639-245C33844EE8}"/>
              </a:ext>
            </a:extLst>
          </p:cNvPr>
          <p:cNvSpPr/>
          <p:nvPr/>
        </p:nvSpPr>
        <p:spPr>
          <a:xfrm>
            <a:off x="1514475" y="70948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7EAB046-BE75-4464-A9EF-DE04066593BB}"/>
              </a:ext>
            </a:extLst>
          </p:cNvPr>
          <p:cNvSpPr/>
          <p:nvPr/>
        </p:nvSpPr>
        <p:spPr>
          <a:xfrm>
            <a:off x="2401738" y="70948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C86B75D-BA4E-43FF-BD8B-6BC93F425880}"/>
              </a:ext>
            </a:extLst>
          </p:cNvPr>
          <p:cNvSpPr/>
          <p:nvPr/>
        </p:nvSpPr>
        <p:spPr>
          <a:xfrm>
            <a:off x="3288697" y="70948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F39318E-CB1D-4541-A163-CB23904AE233}"/>
              </a:ext>
            </a:extLst>
          </p:cNvPr>
          <p:cNvSpPr/>
          <p:nvPr/>
        </p:nvSpPr>
        <p:spPr>
          <a:xfrm>
            <a:off x="4185535" y="70948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B66AA08F-9A5A-4498-95F1-E79D4A85BFA1}"/>
              </a:ext>
            </a:extLst>
          </p:cNvPr>
          <p:cNvSpPr/>
          <p:nvPr/>
        </p:nvSpPr>
        <p:spPr>
          <a:xfrm>
            <a:off x="5063995" y="70948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CF4B1BB-72A0-4CE1-BB7B-B52AAB6516A4}"/>
              </a:ext>
            </a:extLst>
          </p:cNvPr>
          <p:cNvSpPr/>
          <p:nvPr/>
        </p:nvSpPr>
        <p:spPr>
          <a:xfrm>
            <a:off x="5950634" y="70948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F2DFDB37-BD2B-41C8-8E7A-1B5039CA0D15}"/>
              </a:ext>
            </a:extLst>
          </p:cNvPr>
          <p:cNvSpPr/>
          <p:nvPr/>
        </p:nvSpPr>
        <p:spPr>
          <a:xfrm>
            <a:off x="6839597" y="70948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B787BD0A-975E-47F3-A0AB-F8410395F679}"/>
              </a:ext>
            </a:extLst>
          </p:cNvPr>
          <p:cNvSpPr/>
          <p:nvPr/>
        </p:nvSpPr>
        <p:spPr>
          <a:xfrm>
            <a:off x="7726059" y="70948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06960D1F-2045-4245-87DF-3B8EEC160E12}"/>
              </a:ext>
            </a:extLst>
          </p:cNvPr>
          <p:cNvSpPr/>
          <p:nvPr/>
        </p:nvSpPr>
        <p:spPr>
          <a:xfrm>
            <a:off x="2400877" y="676951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91C25A1-03C6-4840-804F-8D6E138A8715}"/>
              </a:ext>
            </a:extLst>
          </p:cNvPr>
          <p:cNvSpPr/>
          <p:nvPr/>
        </p:nvSpPr>
        <p:spPr>
          <a:xfrm>
            <a:off x="3288140" y="676951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CFA461DB-5C72-433E-A3A7-C023CA863E50}"/>
              </a:ext>
            </a:extLst>
          </p:cNvPr>
          <p:cNvSpPr/>
          <p:nvPr/>
        </p:nvSpPr>
        <p:spPr>
          <a:xfrm>
            <a:off x="4175099" y="676951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08665395-A3DE-4AC1-A244-77931DC4C95E}"/>
              </a:ext>
            </a:extLst>
          </p:cNvPr>
          <p:cNvSpPr/>
          <p:nvPr/>
        </p:nvSpPr>
        <p:spPr>
          <a:xfrm>
            <a:off x="5071937" y="676951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68304EBF-FC7C-4334-881B-9933BD0AD4F4}"/>
              </a:ext>
            </a:extLst>
          </p:cNvPr>
          <p:cNvSpPr/>
          <p:nvPr/>
        </p:nvSpPr>
        <p:spPr>
          <a:xfrm>
            <a:off x="5950397" y="676951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7EC79F18-9491-439C-96DB-54377A42952D}"/>
              </a:ext>
            </a:extLst>
          </p:cNvPr>
          <p:cNvSpPr/>
          <p:nvPr/>
        </p:nvSpPr>
        <p:spPr>
          <a:xfrm>
            <a:off x="6837036" y="676951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43D59D2E-5D32-48A7-AE77-F30FBC87244A}"/>
              </a:ext>
            </a:extLst>
          </p:cNvPr>
          <p:cNvSpPr/>
          <p:nvPr/>
        </p:nvSpPr>
        <p:spPr>
          <a:xfrm>
            <a:off x="3287279" y="1282954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9CA31C1-3C97-4105-862E-558762907114}"/>
              </a:ext>
            </a:extLst>
          </p:cNvPr>
          <p:cNvSpPr/>
          <p:nvPr/>
        </p:nvSpPr>
        <p:spPr>
          <a:xfrm>
            <a:off x="4174542" y="1282954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1B765F88-819F-4CEF-8011-A4FEF727FB89}"/>
              </a:ext>
            </a:extLst>
          </p:cNvPr>
          <p:cNvSpPr/>
          <p:nvPr/>
        </p:nvSpPr>
        <p:spPr>
          <a:xfrm>
            <a:off x="5061501" y="1282954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6EA334D4-1F7A-4E4A-ADA4-1E87BD7FA64B}"/>
              </a:ext>
            </a:extLst>
          </p:cNvPr>
          <p:cNvSpPr/>
          <p:nvPr/>
        </p:nvSpPr>
        <p:spPr>
          <a:xfrm>
            <a:off x="5958339" y="1282954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7834A37A-CBC4-47AF-A367-D0618CFB4D99}"/>
              </a:ext>
            </a:extLst>
          </p:cNvPr>
          <p:cNvSpPr/>
          <p:nvPr/>
        </p:nvSpPr>
        <p:spPr>
          <a:xfrm>
            <a:off x="6836799" y="1282954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1C0C08ED-6D69-4E77-BCA7-F32A2C4DDF67}"/>
              </a:ext>
            </a:extLst>
          </p:cNvPr>
          <p:cNvSpPr/>
          <p:nvPr/>
        </p:nvSpPr>
        <p:spPr>
          <a:xfrm>
            <a:off x="7723438" y="1282954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2339C09E-DCA0-47B1-8CE9-1D4CA46D9852}"/>
              </a:ext>
            </a:extLst>
          </p:cNvPr>
          <p:cNvSpPr/>
          <p:nvPr/>
        </p:nvSpPr>
        <p:spPr>
          <a:xfrm>
            <a:off x="8612401" y="1282954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D3E7943-1040-4EF2-8A95-3650485CE963}"/>
              </a:ext>
            </a:extLst>
          </p:cNvPr>
          <p:cNvSpPr/>
          <p:nvPr/>
        </p:nvSpPr>
        <p:spPr>
          <a:xfrm>
            <a:off x="9498863" y="1282954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022FD6D-71FC-4C2F-86C5-350BA28E571D}"/>
              </a:ext>
            </a:extLst>
          </p:cNvPr>
          <p:cNvSpPr/>
          <p:nvPr/>
        </p:nvSpPr>
        <p:spPr>
          <a:xfrm>
            <a:off x="2394367" y="1889267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5C654CF3-75A1-4110-9A5C-C96AD739D948}"/>
              </a:ext>
            </a:extLst>
          </p:cNvPr>
          <p:cNvSpPr/>
          <p:nvPr/>
        </p:nvSpPr>
        <p:spPr>
          <a:xfrm>
            <a:off x="3281630" y="1889267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EE4E9C4-3AFF-4B60-8F4A-6933FFCEE9AA}"/>
              </a:ext>
            </a:extLst>
          </p:cNvPr>
          <p:cNvSpPr/>
          <p:nvPr/>
        </p:nvSpPr>
        <p:spPr>
          <a:xfrm>
            <a:off x="4168589" y="1889267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ACC4EBC9-22DC-4505-B6B0-F719F08A3718}"/>
              </a:ext>
            </a:extLst>
          </p:cNvPr>
          <p:cNvSpPr/>
          <p:nvPr/>
        </p:nvSpPr>
        <p:spPr>
          <a:xfrm>
            <a:off x="5065427" y="1889267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4B27A47B-845E-4BC8-BE30-436C42E3EB60}"/>
              </a:ext>
            </a:extLst>
          </p:cNvPr>
          <p:cNvSpPr/>
          <p:nvPr/>
        </p:nvSpPr>
        <p:spPr>
          <a:xfrm>
            <a:off x="5943887" y="1889267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51FE2417-ABF1-49F4-9A7E-A076807BC48F}"/>
              </a:ext>
            </a:extLst>
          </p:cNvPr>
          <p:cNvSpPr/>
          <p:nvPr/>
        </p:nvSpPr>
        <p:spPr>
          <a:xfrm>
            <a:off x="6830526" y="1889267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E45D9D83-EAD9-4703-BD8C-B91DC28292C3}"/>
              </a:ext>
            </a:extLst>
          </p:cNvPr>
          <p:cNvSpPr/>
          <p:nvPr/>
        </p:nvSpPr>
        <p:spPr>
          <a:xfrm>
            <a:off x="7719489" y="1889267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140D915F-F866-4257-AE7A-6481562BDC15}"/>
              </a:ext>
            </a:extLst>
          </p:cNvPr>
          <p:cNvSpPr/>
          <p:nvPr/>
        </p:nvSpPr>
        <p:spPr>
          <a:xfrm>
            <a:off x="2398316" y="2492924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6A85ADF0-73A7-4688-9AFD-1AAACB5A5306}"/>
              </a:ext>
            </a:extLst>
          </p:cNvPr>
          <p:cNvSpPr/>
          <p:nvPr/>
        </p:nvSpPr>
        <p:spPr>
          <a:xfrm>
            <a:off x="3285579" y="2492924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6DF68AB0-061C-4FB5-AC88-023BE75F3A85}"/>
              </a:ext>
            </a:extLst>
          </p:cNvPr>
          <p:cNvSpPr/>
          <p:nvPr/>
        </p:nvSpPr>
        <p:spPr>
          <a:xfrm>
            <a:off x="4172538" y="2492924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E277251B-82AD-4CAA-96B4-79D96D4670B5}"/>
              </a:ext>
            </a:extLst>
          </p:cNvPr>
          <p:cNvSpPr/>
          <p:nvPr/>
        </p:nvSpPr>
        <p:spPr>
          <a:xfrm>
            <a:off x="5069376" y="2492924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B65B6B4F-6D23-4A83-B113-05EFA2854310}"/>
              </a:ext>
            </a:extLst>
          </p:cNvPr>
          <p:cNvSpPr/>
          <p:nvPr/>
        </p:nvSpPr>
        <p:spPr>
          <a:xfrm>
            <a:off x="5947836" y="2492924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4F3FEB9-335F-454A-BE0D-9D647E8C1234}"/>
              </a:ext>
            </a:extLst>
          </p:cNvPr>
          <p:cNvSpPr/>
          <p:nvPr/>
        </p:nvSpPr>
        <p:spPr>
          <a:xfrm>
            <a:off x="6834475" y="2492924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0F24CF4A-EA29-48BB-88DE-9F928C359A2F}"/>
              </a:ext>
            </a:extLst>
          </p:cNvPr>
          <p:cNvSpPr/>
          <p:nvPr/>
        </p:nvSpPr>
        <p:spPr>
          <a:xfrm>
            <a:off x="7723438" y="2492924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86EE9C45-78FA-4A92-A618-E57D5513DB18}"/>
              </a:ext>
            </a:extLst>
          </p:cNvPr>
          <p:cNvSpPr/>
          <p:nvPr/>
        </p:nvSpPr>
        <p:spPr>
          <a:xfrm>
            <a:off x="2400877" y="3096581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7CBDBC28-0BCE-4181-8EAA-B257C482A191}"/>
              </a:ext>
            </a:extLst>
          </p:cNvPr>
          <p:cNvSpPr/>
          <p:nvPr/>
        </p:nvSpPr>
        <p:spPr>
          <a:xfrm>
            <a:off x="3288140" y="3096581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68491AEB-B2AD-4DA4-B517-D8ECDF47FBCB}"/>
              </a:ext>
            </a:extLst>
          </p:cNvPr>
          <p:cNvSpPr/>
          <p:nvPr/>
        </p:nvSpPr>
        <p:spPr>
          <a:xfrm>
            <a:off x="4175099" y="3096581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9AEB03DA-8B01-48C7-A63D-8FC3963D5CB0}"/>
              </a:ext>
            </a:extLst>
          </p:cNvPr>
          <p:cNvSpPr/>
          <p:nvPr/>
        </p:nvSpPr>
        <p:spPr>
          <a:xfrm>
            <a:off x="5071937" y="3096581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0CF5075A-A5BA-4ACF-96E0-67EB22DD13E9}"/>
              </a:ext>
            </a:extLst>
          </p:cNvPr>
          <p:cNvSpPr/>
          <p:nvPr/>
        </p:nvSpPr>
        <p:spPr>
          <a:xfrm>
            <a:off x="5950397" y="3096581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C922D658-9A7C-40CF-8C5D-57B2D5AD6ECC}"/>
              </a:ext>
            </a:extLst>
          </p:cNvPr>
          <p:cNvSpPr/>
          <p:nvPr/>
        </p:nvSpPr>
        <p:spPr>
          <a:xfrm>
            <a:off x="3288494" y="3699095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3FB888D0-7649-41FF-B36C-F80420AF0BF3}"/>
              </a:ext>
            </a:extLst>
          </p:cNvPr>
          <p:cNvSpPr/>
          <p:nvPr/>
        </p:nvSpPr>
        <p:spPr>
          <a:xfrm>
            <a:off x="4175757" y="3699095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BCA9FBED-8EE2-437C-B57A-6DD8DB53A306}"/>
              </a:ext>
            </a:extLst>
          </p:cNvPr>
          <p:cNvSpPr/>
          <p:nvPr/>
        </p:nvSpPr>
        <p:spPr>
          <a:xfrm>
            <a:off x="5062716" y="3699095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BB463D31-85F9-4032-A077-E11FFD3EB3D0}"/>
              </a:ext>
            </a:extLst>
          </p:cNvPr>
          <p:cNvSpPr/>
          <p:nvPr/>
        </p:nvSpPr>
        <p:spPr>
          <a:xfrm>
            <a:off x="5959554" y="3699095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89" name="Rectangle 88">
            <a:extLst>
              <a:ext uri="{FF2B5EF4-FFF2-40B4-BE49-F238E27FC236}">
                <a16:creationId xmlns:a16="http://schemas.microsoft.com/office/drawing/2014/main" id="{04923929-5E79-4469-A733-30FB00FEF3D6}"/>
              </a:ext>
            </a:extLst>
          </p:cNvPr>
          <p:cNvSpPr/>
          <p:nvPr/>
        </p:nvSpPr>
        <p:spPr>
          <a:xfrm>
            <a:off x="6838014" y="3699095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0" name="Rectangle 89">
            <a:extLst>
              <a:ext uri="{FF2B5EF4-FFF2-40B4-BE49-F238E27FC236}">
                <a16:creationId xmlns:a16="http://schemas.microsoft.com/office/drawing/2014/main" id="{BC3CCFA5-6B31-44CB-A603-580DC6D8BB4C}"/>
              </a:ext>
            </a:extLst>
          </p:cNvPr>
          <p:cNvSpPr/>
          <p:nvPr/>
        </p:nvSpPr>
        <p:spPr>
          <a:xfrm>
            <a:off x="7724653" y="3699095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4" name="Rectangle 93">
            <a:extLst>
              <a:ext uri="{FF2B5EF4-FFF2-40B4-BE49-F238E27FC236}">
                <a16:creationId xmlns:a16="http://schemas.microsoft.com/office/drawing/2014/main" id="{5A7AE8EA-0830-4625-991B-584D67700B82}"/>
              </a:ext>
            </a:extLst>
          </p:cNvPr>
          <p:cNvSpPr/>
          <p:nvPr/>
        </p:nvSpPr>
        <p:spPr>
          <a:xfrm>
            <a:off x="8613616" y="3699095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5" name="Rectangle 94">
            <a:extLst>
              <a:ext uri="{FF2B5EF4-FFF2-40B4-BE49-F238E27FC236}">
                <a16:creationId xmlns:a16="http://schemas.microsoft.com/office/drawing/2014/main" id="{C673BCBC-9777-485E-90B4-1657FE04E0A9}"/>
              </a:ext>
            </a:extLst>
          </p:cNvPr>
          <p:cNvSpPr/>
          <p:nvPr/>
        </p:nvSpPr>
        <p:spPr>
          <a:xfrm>
            <a:off x="9500078" y="3699095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6" name="Rectangle 95">
            <a:extLst>
              <a:ext uri="{FF2B5EF4-FFF2-40B4-BE49-F238E27FC236}">
                <a16:creationId xmlns:a16="http://schemas.microsoft.com/office/drawing/2014/main" id="{60A6F9B9-885A-4D16-830A-568DB5537E0D}"/>
              </a:ext>
            </a:extLst>
          </p:cNvPr>
          <p:cNvSpPr/>
          <p:nvPr/>
        </p:nvSpPr>
        <p:spPr>
          <a:xfrm>
            <a:off x="1514475" y="4308386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7" name="Rectangle 96">
            <a:extLst>
              <a:ext uri="{FF2B5EF4-FFF2-40B4-BE49-F238E27FC236}">
                <a16:creationId xmlns:a16="http://schemas.microsoft.com/office/drawing/2014/main" id="{657DAB42-1C95-4350-9867-A7F2C4DB4D99}"/>
              </a:ext>
            </a:extLst>
          </p:cNvPr>
          <p:cNvSpPr/>
          <p:nvPr/>
        </p:nvSpPr>
        <p:spPr>
          <a:xfrm>
            <a:off x="2401738" y="4308386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98" name="Rectangle 97">
            <a:extLst>
              <a:ext uri="{FF2B5EF4-FFF2-40B4-BE49-F238E27FC236}">
                <a16:creationId xmlns:a16="http://schemas.microsoft.com/office/drawing/2014/main" id="{818BCD69-CCFF-472D-A622-E5A8A114C2C5}"/>
              </a:ext>
            </a:extLst>
          </p:cNvPr>
          <p:cNvSpPr/>
          <p:nvPr/>
        </p:nvSpPr>
        <p:spPr>
          <a:xfrm>
            <a:off x="3288697" y="4308386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DB4B1067-16B6-4DED-AEDF-2C89505ABC49}"/>
              </a:ext>
            </a:extLst>
          </p:cNvPr>
          <p:cNvSpPr/>
          <p:nvPr/>
        </p:nvSpPr>
        <p:spPr>
          <a:xfrm>
            <a:off x="4185535" y="4308386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2" name="Rectangle 101">
            <a:extLst>
              <a:ext uri="{FF2B5EF4-FFF2-40B4-BE49-F238E27FC236}">
                <a16:creationId xmlns:a16="http://schemas.microsoft.com/office/drawing/2014/main" id="{A54E9997-2E26-44D6-BE30-2172944B2AAC}"/>
              </a:ext>
            </a:extLst>
          </p:cNvPr>
          <p:cNvSpPr/>
          <p:nvPr/>
        </p:nvSpPr>
        <p:spPr>
          <a:xfrm>
            <a:off x="5063995" y="4308386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3" name="Rectangle 102">
            <a:extLst>
              <a:ext uri="{FF2B5EF4-FFF2-40B4-BE49-F238E27FC236}">
                <a16:creationId xmlns:a16="http://schemas.microsoft.com/office/drawing/2014/main" id="{3285ABE5-241A-431B-8288-746D429A2D4C}"/>
              </a:ext>
            </a:extLst>
          </p:cNvPr>
          <p:cNvSpPr/>
          <p:nvPr/>
        </p:nvSpPr>
        <p:spPr>
          <a:xfrm>
            <a:off x="5950634" y="4308386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04" name="Rectangle 103">
            <a:extLst>
              <a:ext uri="{FF2B5EF4-FFF2-40B4-BE49-F238E27FC236}">
                <a16:creationId xmlns:a16="http://schemas.microsoft.com/office/drawing/2014/main" id="{D632BCDE-DC3F-4F08-B679-E7B80D505B47}"/>
              </a:ext>
            </a:extLst>
          </p:cNvPr>
          <p:cNvSpPr/>
          <p:nvPr/>
        </p:nvSpPr>
        <p:spPr>
          <a:xfrm>
            <a:off x="6839597" y="4308386"/>
            <a:ext cx="889200" cy="604800"/>
          </a:xfrm>
          <a:prstGeom prst="rect">
            <a:avLst/>
          </a:prstGeom>
          <a:solidFill>
            <a:srgbClr val="92D050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2495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6" fill="hold">
                      <p:stCondLst>
                        <p:cond delay="0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4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9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09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18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1" fill="hold">
                      <p:stCondLst>
                        <p:cond delay="0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5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48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52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5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59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5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68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77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9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5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87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8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8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0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9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1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6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0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9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17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1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23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28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1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6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49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5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9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6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6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1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2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7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7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7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8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8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91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98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1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4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0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0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3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321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2" fill="hold">
                      <p:stCondLst>
                        <p:cond delay="0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6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29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3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8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3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4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4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4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49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0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4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5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59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60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61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2" fill="hold">
                      <p:stCondLst>
                        <p:cond delay="indefinite"/>
                      </p:stCondLst>
                      <p:childTnLst>
                        <p:par>
                          <p:cTn id="363" fill="hold">
                            <p:stCondLst>
                              <p:cond delay="0"/>
                            </p:stCondLst>
                            <p:childTnLst>
                              <p:par>
                                <p:cTn id="364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5" dur="10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68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1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4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77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0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3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86" dur="2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38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9" fill="hold">
                      <p:stCondLst>
                        <p:cond delay="0"/>
                      </p:stCondLst>
                      <p:childTnLst>
                        <p:par>
                          <p:cTn id="390" fill="hold">
                            <p:stCondLst>
                              <p:cond delay="0"/>
                            </p:stCondLst>
                            <p:childTnLst>
                              <p:par>
                                <p:cTn id="39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3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4" fill="hold">
                      <p:stCondLst>
                        <p:cond delay="indefinite"/>
                      </p:stCondLst>
                      <p:childTnLst>
                        <p:par>
                          <p:cTn id="395" fill="hold">
                            <p:stCondLst>
                              <p:cond delay="0"/>
                            </p:stCondLst>
                            <p:childTnLst>
                              <p:par>
                                <p:cTn id="39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9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9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0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7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0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0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0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2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1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6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7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19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2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>
                      <p:stCondLst>
                        <p:cond delay="indefinite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4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6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27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0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3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6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39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44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2" fill="hold">
                      <p:stCondLst>
                        <p:cond delay="0"/>
                      </p:stCondLst>
                      <p:childTnLst>
                        <p:par>
                          <p:cTn id="443" fill="hold">
                            <p:stCondLst>
                              <p:cond delay="0"/>
                            </p:stCondLst>
                            <p:childTnLst>
                              <p:par>
                                <p:cTn id="44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6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48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49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0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1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4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55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56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5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3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4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65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66" dur="500" fill="hold"/>
                                        <p:tgtEl>
                                          <p:spTgt spid="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68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9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3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4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5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76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7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7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0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1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8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84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8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7" fill="hold">
                      <p:stCondLst>
                        <p:cond delay="indefinite"/>
                      </p:stCondLst>
                      <p:childTnLst>
                        <p:par>
                          <p:cTn id="488" fill="hold">
                            <p:stCondLst>
                              <p:cond delay="0"/>
                            </p:stCondLst>
                            <p:childTnLst>
                              <p:par>
                                <p:cTn id="48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0"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3" dur="2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6" dur="2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99" dur="2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2" dur="2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5" dur="2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08" dur="2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1" dur="2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14" dur="20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516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7" fill="hold">
                      <p:stCondLst>
                        <p:cond delay="0"/>
                      </p:stCondLst>
                      <p:childTnLst>
                        <p:par>
                          <p:cTn id="518" fill="hold">
                            <p:stCondLst>
                              <p:cond delay="0"/>
                            </p:stCondLst>
                            <p:childTnLst>
                              <p:par>
                                <p:cTn id="5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1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2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2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26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28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29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0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1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3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4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35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3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3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3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4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4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4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48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49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2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5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7" fill="hold">
                      <p:stCondLst>
                        <p:cond delay="indefinite"/>
                      </p:stCondLst>
                      <p:childTnLst>
                        <p:par>
                          <p:cTn id="558" fill="hold">
                            <p:stCondLst>
                              <p:cond delay="0"/>
                            </p:stCondLst>
                            <p:childTnLst>
                              <p:par>
                                <p:cTn id="559" presetID="6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0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2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3" dur="20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6" dur="2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8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9" dur="2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1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2" dur="2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4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5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7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78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0" presetID="6" presetClass="exit" presetSubtype="3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81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81" grpId="0" animBg="1"/>
      <p:bldP spid="81" grpId="1" animBg="1"/>
      <p:bldP spid="82" grpId="0" animBg="1"/>
      <p:bldP spid="82" grpId="1" animBg="1"/>
      <p:bldP spid="83" grpId="0" animBg="1"/>
      <p:bldP spid="83" grpId="1" animBg="1"/>
      <p:bldP spid="91" grpId="0" animBg="1"/>
      <p:bldP spid="91" grpId="1" animBg="1"/>
      <p:bldP spid="92" grpId="0" animBg="1"/>
      <p:bldP spid="92" grpId="1" animBg="1"/>
      <p:bldP spid="93" grpId="0" animBg="1"/>
      <p:bldP spid="93" grpId="1" animBg="1"/>
      <p:bldP spid="99" grpId="0" animBg="1"/>
      <p:bldP spid="99" grpId="1" animBg="1"/>
      <p:bldP spid="100" grpId="0" animBg="1"/>
      <p:bldP spid="100" grpId="1" animBg="1"/>
      <p:bldP spid="3" grpId="0" animBg="1"/>
      <p:bldP spid="3" grpId="1" animBg="1"/>
      <p:bldP spid="5" grpId="0" animBg="1"/>
      <p:bldP spid="5" grpId="1" animBg="1"/>
      <p:bldP spid="26" grpId="0" animBg="1"/>
      <p:bldP spid="26" grpId="1" animBg="1"/>
      <p:bldP spid="27" grpId="0" animBg="1"/>
      <p:bldP spid="27" grpId="1" animBg="1"/>
      <p:bldP spid="30" grpId="0" animBg="1"/>
      <p:bldP spid="30" grpId="1" animBg="1"/>
      <p:bldP spid="31" grpId="0" animBg="1"/>
      <p:bldP spid="31" grpId="1" animBg="1"/>
      <p:bldP spid="32" grpId="0" animBg="1"/>
      <p:bldP spid="32" grpId="1" animBg="1"/>
      <p:bldP spid="33" grpId="0" animBg="1"/>
      <p:bldP spid="33" grpId="1" animBg="1"/>
      <p:bldP spid="34" grpId="0" animBg="1"/>
      <p:bldP spid="34" grpId="1" animBg="1"/>
      <p:bldP spid="35" grpId="0" animBg="1"/>
      <p:bldP spid="35" grpId="1" animBg="1"/>
      <p:bldP spid="36" grpId="0" animBg="1"/>
      <p:bldP spid="36" grpId="1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2" grpId="0" animBg="1"/>
      <p:bldP spid="42" grpId="1" animBg="1"/>
      <p:bldP spid="42" grpId="2" animBg="1"/>
      <p:bldP spid="43" grpId="0" animBg="1"/>
      <p:bldP spid="43" grpId="1" animBg="1"/>
      <p:bldP spid="43" grpId="2" animBg="1"/>
      <p:bldP spid="44" grpId="0" animBg="1"/>
      <p:bldP spid="44" grpId="1" animBg="1"/>
      <p:bldP spid="44" grpId="2" animBg="1"/>
      <p:bldP spid="45" grpId="0" animBg="1"/>
      <p:bldP spid="45" grpId="1" animBg="1"/>
      <p:bldP spid="45" grpId="2" animBg="1"/>
      <p:bldP spid="46" grpId="0" animBg="1"/>
      <p:bldP spid="46" grpId="1" animBg="1"/>
      <p:bldP spid="46" grpId="2" animBg="1"/>
      <p:bldP spid="47" grpId="0" animBg="1"/>
      <p:bldP spid="47" grpId="1" animBg="1"/>
      <p:bldP spid="47" grpId="2" animBg="1"/>
      <p:bldP spid="48" grpId="0" animBg="1"/>
      <p:bldP spid="48" grpId="1" animBg="1"/>
      <p:bldP spid="48" grpId="2" animBg="1"/>
      <p:bldP spid="49" grpId="0" animBg="1"/>
      <p:bldP spid="49" grpId="1" animBg="1"/>
      <p:bldP spid="49" grpId="2" animBg="1"/>
      <p:bldP spid="50" grpId="0" animBg="1"/>
      <p:bldP spid="50" grpId="1" animBg="1"/>
      <p:bldP spid="51" grpId="0" animBg="1"/>
      <p:bldP spid="51" grpId="1" animBg="1"/>
      <p:bldP spid="52" grpId="0" animBg="1"/>
      <p:bldP spid="52" grpId="1" animBg="1"/>
      <p:bldP spid="53" grpId="0" animBg="1"/>
      <p:bldP spid="53" grpId="1" animBg="1"/>
      <p:bldP spid="54" grpId="0" animBg="1"/>
      <p:bldP spid="54" grpId="1" animBg="1"/>
      <p:bldP spid="55" grpId="0" animBg="1"/>
      <p:bldP spid="55" grpId="1" animBg="1"/>
      <p:bldP spid="56" grpId="0" animBg="1"/>
      <p:bldP spid="56" grpId="1" animBg="1"/>
      <p:bldP spid="58" grpId="0" animBg="1"/>
      <p:bldP spid="58" grpId="1" animBg="1"/>
      <p:bldP spid="59" grpId="0" animBg="1"/>
      <p:bldP spid="59" grpId="1" animBg="1"/>
      <p:bldP spid="60" grpId="0" animBg="1"/>
      <p:bldP spid="60" grpId="1" animBg="1"/>
      <p:bldP spid="61" grpId="0" animBg="1"/>
      <p:bldP spid="61" grpId="1" animBg="1"/>
      <p:bldP spid="62" grpId="0" animBg="1"/>
      <p:bldP spid="62" grpId="1" animBg="1"/>
      <p:bldP spid="63" grpId="0" animBg="1"/>
      <p:bldP spid="63" grpId="1" animBg="1"/>
      <p:bldP spid="64" grpId="0" animBg="1"/>
      <p:bldP spid="64" grpId="1" animBg="1"/>
      <p:bldP spid="66" grpId="0" animBg="1"/>
      <p:bldP spid="66" grpId="1" animBg="1"/>
      <p:bldP spid="67" grpId="0" animBg="1"/>
      <p:bldP spid="67" grpId="1" animBg="1"/>
      <p:bldP spid="68" grpId="0" animBg="1"/>
      <p:bldP spid="68" grpId="1" animBg="1"/>
      <p:bldP spid="69" grpId="0" animBg="1"/>
      <p:bldP spid="69" grpId="1" animBg="1"/>
      <p:bldP spid="70" grpId="0" animBg="1"/>
      <p:bldP spid="70" grpId="1" animBg="1"/>
      <p:bldP spid="85" grpId="0" animBg="1"/>
      <p:bldP spid="85" grpId="1" animBg="1"/>
      <p:bldP spid="86" grpId="0" animBg="1"/>
      <p:bldP spid="86" grpId="1" animBg="1"/>
      <p:bldP spid="87" grpId="0" animBg="1"/>
      <p:bldP spid="87" grpId="1" animBg="1"/>
      <p:bldP spid="88" grpId="0" animBg="1"/>
      <p:bldP spid="88" grpId="1" animBg="1"/>
      <p:bldP spid="89" grpId="0" animBg="1"/>
      <p:bldP spid="89" grpId="1" animBg="1"/>
      <p:bldP spid="90" grpId="0" animBg="1"/>
      <p:bldP spid="90" grpId="1" animBg="1"/>
      <p:bldP spid="94" grpId="0" animBg="1"/>
      <p:bldP spid="94" grpId="1" animBg="1"/>
      <p:bldP spid="95" grpId="0" animBg="1"/>
      <p:bldP spid="95" grpId="1" animBg="1"/>
      <p:bldP spid="96" grpId="0" animBg="1"/>
      <p:bldP spid="96" grpId="1" animBg="1"/>
      <p:bldP spid="97" grpId="0" animBg="1"/>
      <p:bldP spid="97" grpId="1" animBg="1"/>
      <p:bldP spid="98" grpId="0" animBg="1"/>
      <p:bldP spid="98" grpId="1" animBg="1"/>
      <p:bldP spid="101" grpId="0" animBg="1"/>
      <p:bldP spid="101" grpId="1" animBg="1"/>
      <p:bldP spid="102" grpId="0" animBg="1"/>
      <p:bldP spid="102" grpId="1" animBg="1"/>
      <p:bldP spid="103" grpId="0" animBg="1"/>
      <p:bldP spid="103" grpId="1" animBg="1"/>
      <p:bldP spid="104" grpId="0" animBg="1"/>
      <p:bldP spid="104" grpId="1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V.A – Tiếng Vỗ Tay">
            <a:hlinkClick r:id="" action="ppaction://media"/>
            <a:extLst>
              <a:ext uri="{FF2B5EF4-FFF2-40B4-BE49-F238E27FC236}">
                <a16:creationId xmlns:a16="http://schemas.microsoft.com/office/drawing/2014/main" id="{DCA2C0E7-7A17-45D2-8D21-7AB7604638BB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1369675" y="1654175"/>
            <a:ext cx="406400" cy="406400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BDB05C3-6C11-4C6C-808B-840F525402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6399284"/>
              </p:ext>
            </p:extLst>
          </p:nvPr>
        </p:nvGraphicFramePr>
        <p:xfrm>
          <a:off x="415925" y="323849"/>
          <a:ext cx="11360150" cy="6200776"/>
        </p:xfrm>
        <a:graphic>
          <a:graphicData uri="http://schemas.openxmlformats.org/drawingml/2006/table">
            <a:tbl>
              <a:tblPr firstRow="1" firstCol="1" bandRow="1"/>
              <a:tblGrid>
                <a:gridCol w="1136015">
                  <a:extLst>
                    <a:ext uri="{9D8B030D-6E8A-4147-A177-3AD203B41FA5}">
                      <a16:colId xmlns:a16="http://schemas.microsoft.com/office/drawing/2014/main" val="1629790529"/>
                    </a:ext>
                  </a:extLst>
                </a:gridCol>
                <a:gridCol w="1136015">
                  <a:extLst>
                    <a:ext uri="{9D8B030D-6E8A-4147-A177-3AD203B41FA5}">
                      <a16:colId xmlns:a16="http://schemas.microsoft.com/office/drawing/2014/main" val="2796928576"/>
                    </a:ext>
                  </a:extLst>
                </a:gridCol>
                <a:gridCol w="1136015">
                  <a:extLst>
                    <a:ext uri="{9D8B030D-6E8A-4147-A177-3AD203B41FA5}">
                      <a16:colId xmlns:a16="http://schemas.microsoft.com/office/drawing/2014/main" val="1619181254"/>
                    </a:ext>
                  </a:extLst>
                </a:gridCol>
                <a:gridCol w="1136015">
                  <a:extLst>
                    <a:ext uri="{9D8B030D-6E8A-4147-A177-3AD203B41FA5}">
                      <a16:colId xmlns:a16="http://schemas.microsoft.com/office/drawing/2014/main" val="3180839800"/>
                    </a:ext>
                  </a:extLst>
                </a:gridCol>
                <a:gridCol w="1136015">
                  <a:extLst>
                    <a:ext uri="{9D8B030D-6E8A-4147-A177-3AD203B41FA5}">
                      <a16:colId xmlns:a16="http://schemas.microsoft.com/office/drawing/2014/main" val="1195107853"/>
                    </a:ext>
                  </a:extLst>
                </a:gridCol>
                <a:gridCol w="1136015">
                  <a:extLst>
                    <a:ext uri="{9D8B030D-6E8A-4147-A177-3AD203B41FA5}">
                      <a16:colId xmlns:a16="http://schemas.microsoft.com/office/drawing/2014/main" val="1650252243"/>
                    </a:ext>
                  </a:extLst>
                </a:gridCol>
                <a:gridCol w="1136015">
                  <a:extLst>
                    <a:ext uri="{9D8B030D-6E8A-4147-A177-3AD203B41FA5}">
                      <a16:colId xmlns:a16="http://schemas.microsoft.com/office/drawing/2014/main" val="35799052"/>
                    </a:ext>
                  </a:extLst>
                </a:gridCol>
                <a:gridCol w="1136015">
                  <a:extLst>
                    <a:ext uri="{9D8B030D-6E8A-4147-A177-3AD203B41FA5}">
                      <a16:colId xmlns:a16="http://schemas.microsoft.com/office/drawing/2014/main" val="472477258"/>
                    </a:ext>
                  </a:extLst>
                </a:gridCol>
                <a:gridCol w="1136015">
                  <a:extLst>
                    <a:ext uri="{9D8B030D-6E8A-4147-A177-3AD203B41FA5}">
                      <a16:colId xmlns:a16="http://schemas.microsoft.com/office/drawing/2014/main" val="1908840733"/>
                    </a:ext>
                  </a:extLst>
                </a:gridCol>
                <a:gridCol w="1136015">
                  <a:extLst>
                    <a:ext uri="{9D8B030D-6E8A-4147-A177-3AD203B41FA5}">
                      <a16:colId xmlns:a16="http://schemas.microsoft.com/office/drawing/2014/main" val="1844437273"/>
                    </a:ext>
                  </a:extLst>
                </a:gridCol>
              </a:tblGrid>
              <a:tr h="7750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Ư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Ớ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48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R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Ờ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6591208"/>
                  </a:ext>
                </a:extLst>
              </a:tr>
              <a:tr h="7750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D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Ự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48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Ệ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8868649"/>
                  </a:ext>
                </a:extLst>
              </a:tr>
              <a:tr h="7750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G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Ệ</a:t>
                      </a:r>
                      <a:endParaRPr lang="en-US" sz="48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Ế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9254937"/>
                  </a:ext>
                </a:extLst>
              </a:tr>
              <a:tr h="7750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Ư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Ợ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48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M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Ờ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4718351"/>
                  </a:ext>
                </a:extLst>
              </a:tr>
              <a:tr h="7750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K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Ó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48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L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Ó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8925065"/>
                  </a:ext>
                </a:extLst>
              </a:tr>
              <a:tr h="7750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Y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P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Ư</a:t>
                      </a:r>
                      <a:endParaRPr lang="en-US" sz="48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0996539"/>
                  </a:ext>
                </a:extLst>
              </a:tr>
              <a:tr h="7750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Đ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Ư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Ớ</a:t>
                      </a:r>
                      <a:endParaRPr lang="en-US" sz="48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C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H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Ọ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N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311366"/>
                  </a:ext>
                </a:extLst>
              </a:tr>
              <a:tr h="77509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R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U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D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800" b="1">
                          <a:solidFill>
                            <a:srgbClr val="FF0000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I</a:t>
                      </a:r>
                      <a:endParaRPr lang="en-US" sz="480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Ệ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 b="1"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ea typeface="Calibri" panose="020F0502020204030204" pitchFamily="34" charset="0"/>
                        </a:rPr>
                        <a:t>T</a:t>
                      </a:r>
                      <a:endParaRPr lang="en-US" sz="2800">
                        <a:solidFill>
                          <a:srgbClr val="333333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800">
                          <a:solidFill>
                            <a:srgbClr val="333333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5314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80665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71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4315A55-7274-42F7-AF7E-F8766496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4874"/>
            <a:ext cx="12192000" cy="5953125"/>
          </a:xfrm>
        </p:spPr>
        <p:txBody>
          <a:bodyPr anchor="ctr">
            <a:no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Khi ấy, Đức Giê-su dùng dụ ngôn mà nói với các thượng tế và kỳ mục trong dân rằng : </a:t>
            </a:r>
            <a:endParaRPr lang="en-US" sz="72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3D1A515-5A14-4D60-B4DD-51DDF5EC02A1}"/>
              </a:ext>
            </a:extLst>
          </p:cNvPr>
          <p:cNvSpPr txBox="1"/>
          <p:nvPr/>
        </p:nvSpPr>
        <p:spPr>
          <a:xfrm>
            <a:off x="0" y="0"/>
            <a:ext cx="12192000" cy="144655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✠ 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SemiBold" panose="00000700000000000000" pitchFamily="2" charset="0"/>
                <a:ea typeface="Verdana" panose="020B0604030504040204" pitchFamily="34" charset="0"/>
                <a:cs typeface="Tahoma" panose="020B0604030504040204" pitchFamily="34" charset="0"/>
              </a:rPr>
              <a:t>TIN MỪNG CHÚA GIÊ-SU KI-TÔ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SemiBold" panose="00000700000000000000" pitchFamily="2" charset="0"/>
                <a:ea typeface="Verdana" panose="020B0604030504040204" pitchFamily="34" charset="0"/>
                <a:cs typeface="Tahoma" panose="020B0604030504040204" pitchFamily="34" charset="0"/>
              </a:rPr>
              <a:t>THEO </a:t>
            </a: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Montserrat SemiBold" panose="00000700000000000000" pitchFamily="2" charset="0"/>
                <a:ea typeface="Verdana" panose="020B0604030504040204" pitchFamily="34" charset="0"/>
                <a:cs typeface="Tahoma" panose="020B0604030504040204" pitchFamily="34" charset="0"/>
              </a:rPr>
              <a:t>THÁNH MÁT-THÊU </a:t>
            </a: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✠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82643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773596" y="254000"/>
            <a:ext cx="10644809" cy="106479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v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ới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cùng</a:t>
            </a:r>
            <a:r>
              <a:rPr kumimoji="0" lang="en-US" sz="368400" b="1" i="0" u="none" strike="noStrike" kern="1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68400" b="1" i="0" u="none" strike="noStrike" kern="10" cap="none" spc="0" normalizeH="0" baseline="0" noProof="0" dirty="0" err="1">
                <a:ln>
                  <a:noFill/>
                </a:ln>
                <a:solidFill>
                  <a:srgbClr val="00B050"/>
                </a:solidFill>
                <a:effectLst>
                  <a:outerShdw dist="45791" dir="2021404" algn="ctr" rotWithShape="0">
                    <a:srgbClr val="B2B2B2">
                      <a:alpha val="80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Giê-su</a:t>
            </a:r>
            <a:endParaRPr kumimoji="0" lang="en-US" sz="368400" b="1" i="0" u="none" strike="noStrike" kern="10" cap="none" spc="0" normalizeH="0" baseline="0" noProof="0" dirty="0">
              <a:ln>
                <a:noFill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8" name="AutoShape 9">
            <a:hlinkClick r:id="rId2" action="ppaction://hlinksldjump"/>
          </p:cNvPr>
          <p:cNvSpPr>
            <a:spLocks noChangeArrowheads="1"/>
          </p:cNvSpPr>
          <p:nvPr/>
        </p:nvSpPr>
        <p:spPr bwMode="auto">
          <a:xfrm>
            <a:off x="1524001" y="5539206"/>
            <a:ext cx="9143999" cy="1064795"/>
          </a:xfrm>
          <a:prstGeom prst="flowChartAlternateProcess">
            <a:avLst/>
          </a:prstGeom>
          <a:solidFill>
            <a:srgbClr val="7030A0"/>
          </a:solidFill>
          <a:ln w="38100">
            <a:solidFill>
              <a:srgbClr val="FFFF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TRẮC</a:t>
            </a:r>
            <a:r>
              <a:rPr kumimoji="0" lang="en-US" altLang="en-US" sz="60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altLang="en-US" sz="6000" b="1" i="0" u="none" strike="noStrike" kern="1200" cap="none" spc="0" normalizeH="0" baseline="0" noProof="0" err="1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NGHIỆM</a:t>
            </a:r>
            <a:endParaRPr kumimoji="0" lang="en-US" altLang="en-US" sz="60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27FFDE-9CD5-4E67-B014-858183DD86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549248" y="1591055"/>
            <a:ext cx="4875789" cy="36758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7647008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/>
      <p:bldP spid="2054" grpId="1"/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Thăm trang trại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Đi buôn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Giết các đầy tớ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Dự tiệc cưới con mình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5362399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Dự tiệc cưới con mình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kumimoji="0" lang="en-US" sz="5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1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Ông vua đã mời mọi người đến nhà làm gì?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9915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Vì ông ghét họ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Vì họ từ chối đến dự tiệc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Vì các đầy tớ không gặp được họ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Vì họ không có quà mừng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3647899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en-US" sz="2700" b="1" dirty="0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cs typeface="Times New Roman" pitchFamily="18" charset="0"/>
                </a:rPr>
                <a:t>B</a:t>
              </a:r>
              <a:endParaRPr kumimoji="0" lang="en-US" sz="27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Vì họ từ chối đến dự tiệc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2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Tại sao nhà vua tru diệt những người được mời ban đầu?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2809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Vì họ không được mời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Vì họ không có quà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Vì họ không mặc đúng y phục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Vì họ không đến dự tiệc</a:t>
              </a: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4505149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C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Vì họ không mặc đúng y phục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5400" b="1" noProof="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3</a:t>
            </a:r>
            <a:r>
              <a:rPr kumimoji="0" lang="en-US" sz="5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54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Khi những người mới đến vào dự tiệc, tại sao có một người bị đem đi giết?</a:t>
            </a:r>
            <a:endParaRPr lang="vi-VN" sz="54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73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-48986" y="0"/>
            <a:ext cx="12240986" cy="685800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-48986" y="2753180"/>
            <a:ext cx="12240986" cy="800100"/>
            <a:chOff x="1104" y="1632"/>
            <a:chExt cx="5466" cy="432"/>
          </a:xfrm>
        </p:grpSpPr>
        <p:sp>
          <p:nvSpPr>
            <p:cNvPr id="7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A</a:t>
              </a:r>
            </a:p>
          </p:txBody>
        </p:sp>
        <p:sp>
          <p:nvSpPr>
            <p:cNvPr id="8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Việc lành phúc đức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5553074" y="6262914"/>
            <a:ext cx="1085850" cy="4572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Đáp án</a:t>
            </a:r>
          </a:p>
        </p:txBody>
      </p:sp>
      <p:grpSp>
        <p:nvGrpSpPr>
          <p:cNvPr id="3" name="Group 34"/>
          <p:cNvGrpSpPr>
            <a:grpSpLocks/>
          </p:cNvGrpSpPr>
          <p:nvPr/>
        </p:nvGrpSpPr>
        <p:grpSpPr bwMode="auto">
          <a:xfrm>
            <a:off x="-48986" y="3648529"/>
            <a:ext cx="12240986" cy="800100"/>
            <a:chOff x="1104" y="1632"/>
            <a:chExt cx="5466" cy="432"/>
          </a:xfrm>
        </p:grpSpPr>
        <p:sp>
          <p:nvSpPr>
            <p:cNvPr id="38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B</a:t>
              </a:r>
            </a:p>
          </p:txBody>
        </p:sp>
        <p:sp>
          <p:nvSpPr>
            <p:cNvPr id="39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Váy áo cô dâu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-48984" y="4505779"/>
            <a:ext cx="12240986" cy="800100"/>
            <a:chOff x="1104" y="1632"/>
            <a:chExt cx="5466" cy="432"/>
          </a:xfrm>
        </p:grpSpPr>
        <p:sp>
          <p:nvSpPr>
            <p:cNvPr id="41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432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C</a:t>
              </a:r>
            </a:p>
          </p:txBody>
        </p:sp>
        <p:sp>
          <p:nvSpPr>
            <p:cNvPr id="42" name="Rounded Rectangle 12"/>
            <p:cNvSpPr>
              <a:spLocks noChangeArrowheads="1"/>
            </p:cNvSpPr>
            <p:nvPr/>
          </p:nvSpPr>
          <p:spPr bwMode="auto">
            <a:xfrm>
              <a:off x="1584" y="1632"/>
              <a:ext cx="4986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Được rửa tội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-48965" y="5363029"/>
            <a:ext cx="12240864" cy="800100"/>
            <a:chOff x="1104" y="1632"/>
            <a:chExt cx="4783" cy="432"/>
          </a:xfrm>
        </p:grpSpPr>
        <p:sp>
          <p:nvSpPr>
            <p:cNvPr id="44" name="AutoShape 35"/>
            <p:cNvSpPr>
              <a:spLocks noChangeArrowheads="1"/>
            </p:cNvSpPr>
            <p:nvPr/>
          </p:nvSpPr>
          <p:spPr bwMode="auto">
            <a:xfrm>
              <a:off x="1104" y="1632"/>
              <a:ext cx="378" cy="432"/>
            </a:xfrm>
            <a:prstGeom prst="flowChartAlternateProcess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>
                  <a:ln>
                    <a:noFill/>
                  </a:ln>
                  <a:solidFill>
                    <a:srgbClr val="0033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Arial" charset="0"/>
                </a:rPr>
                <a:t>D</a:t>
              </a:r>
            </a:p>
          </p:txBody>
        </p:sp>
        <p:sp>
          <p:nvSpPr>
            <p:cNvPr id="45" name="Rounded Rectangle 12"/>
            <p:cNvSpPr>
              <a:spLocks noChangeArrowheads="1"/>
            </p:cNvSpPr>
            <p:nvPr/>
          </p:nvSpPr>
          <p:spPr bwMode="auto">
            <a:xfrm>
              <a:off x="1524" y="1632"/>
              <a:ext cx="4363" cy="432"/>
            </a:xfrm>
            <a:prstGeom prst="roundRect">
              <a:avLst>
                <a:gd name="adj" fmla="val 16667"/>
              </a:avLst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Tham gia Thiếu nhi Th</a:t>
              </a:r>
              <a:r>
                <a:rPr lang="vi-VN" sz="5400" b="1">
                  <a:solidFill>
                    <a:prstClr val="black"/>
                  </a:solidFill>
                  <a:latin typeface="Times New Roman" pitchFamily="18" charset="0"/>
                  <a:cs typeface="Times New Roman" pitchFamily="18" charset="0"/>
                </a:rPr>
                <a:t>ánh Thể</a:t>
              </a:r>
              <a:endParaRPr kumimoji="0" lang="vi-VN" sz="5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endParaRPr>
            </a:p>
          </p:txBody>
        </p:sp>
      </p:grpSp>
      <p:grpSp>
        <p:nvGrpSpPr>
          <p:cNvPr id="9" name="Group 33"/>
          <p:cNvGrpSpPr>
            <a:grpSpLocks/>
          </p:cNvGrpSpPr>
          <p:nvPr/>
        </p:nvGrpSpPr>
        <p:grpSpPr bwMode="auto">
          <a:xfrm>
            <a:off x="-48986" y="2752549"/>
            <a:ext cx="12240885" cy="806789"/>
            <a:chOff x="-1896924" y="4689645"/>
            <a:chExt cx="10566931" cy="691524"/>
          </a:xfrm>
          <a:solidFill>
            <a:srgbClr val="00B0F0"/>
          </a:solidFill>
        </p:grpSpPr>
        <p:sp>
          <p:nvSpPr>
            <p:cNvPr id="19" name="AutoShape 46"/>
            <p:cNvSpPr>
              <a:spLocks noChangeArrowheads="1"/>
            </p:cNvSpPr>
            <p:nvPr/>
          </p:nvSpPr>
          <p:spPr bwMode="auto">
            <a:xfrm>
              <a:off x="-1896924" y="4695369"/>
              <a:ext cx="835154" cy="685800"/>
            </a:xfrm>
            <a:prstGeom prst="flowChartAlternateProcess">
              <a:avLst/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700" b="1" i="0" u="none" strike="noStrike" kern="1200" cap="none" spc="0" normalizeH="0" baseline="0" noProof="0" dirty="0">
                  <a:ln>
                    <a:noFill/>
                  </a:ln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A</a:t>
              </a:r>
            </a:p>
          </p:txBody>
        </p:sp>
        <p:sp>
          <p:nvSpPr>
            <p:cNvPr id="33" name="Rounded Rectangle 12"/>
            <p:cNvSpPr>
              <a:spLocks noChangeArrowheads="1"/>
            </p:cNvSpPr>
            <p:nvPr/>
          </p:nvSpPr>
          <p:spPr bwMode="auto">
            <a:xfrm>
              <a:off x="-969062" y="4689645"/>
              <a:ext cx="9639069" cy="685800"/>
            </a:xfrm>
            <a:prstGeom prst="roundRect">
              <a:avLst>
                <a:gd name="adj" fmla="val 16667"/>
              </a:avLst>
            </a:prstGeom>
            <a:solidFill>
              <a:schemeClr val="accent6"/>
            </a:solidFill>
            <a:ln>
              <a:headEnd/>
              <a:tailEnd/>
            </a:ln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457200" marR="0" lvl="1" indent="-257175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vi-VN" sz="5400" b="1" i="0" u="none" strike="noStrike" kern="1200" cap="none" spc="0" normalizeH="0" baseline="0" noProof="0">
                  <a:ln>
                    <a:noFill/>
                  </a:ln>
                  <a:solidFill>
                    <a:srgbClr val="FFFF00"/>
                  </a:solidFill>
                  <a:effectLst/>
                  <a:uLnTx/>
                  <a:uFillTx/>
                  <a:latin typeface="Times New Roman" pitchFamily="18" charset="0"/>
                  <a:ea typeface="+mn-ea"/>
                  <a:cs typeface="Times New Roman" pitchFamily="18" charset="0"/>
                </a:rPr>
                <a:t>Việc lành phúc đức</a:t>
              </a: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C560D8AB-9919-419B-BEBB-D2009B70CB50}"/>
              </a:ext>
            </a:extLst>
          </p:cNvPr>
          <p:cNvSpPr/>
          <p:nvPr/>
        </p:nvSpPr>
        <p:spPr>
          <a:xfrm>
            <a:off x="-48986" y="1"/>
            <a:ext cx="12240986" cy="267873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r>
              <a:rPr lang="en-US" sz="48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4</a:t>
            </a:r>
            <a:r>
              <a:rPr kumimoji="0" lang="en-US" sz="4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Tahoma" panose="020B0604030504040204" pitchFamily="34" charset="0"/>
              </a:rPr>
              <a:t>. </a:t>
            </a:r>
            <a:r>
              <a:rPr lang="en-US" sz="4800" b="1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Nếu hình ảnh tiệc cưới giống mầu nhiệm Nước Trời ngày tận thế thì y phục dự tiệc cưới là gì?</a:t>
            </a:r>
            <a:endParaRPr lang="vi-VN" sz="4800" b="1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8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voltag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dap_an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E6FF85-6756-434B-A8E1-E10F6E46C5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6070" y="3211551"/>
            <a:ext cx="4022323" cy="328863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431C5340-3CA1-47F1-8EAE-0D2383149045}"/>
              </a:ext>
            </a:extLst>
          </p:cNvPr>
          <p:cNvSpPr/>
          <p:nvPr/>
        </p:nvSpPr>
        <p:spPr>
          <a:xfrm>
            <a:off x="4467225" y="104775"/>
            <a:ext cx="7724776" cy="6296025"/>
          </a:xfrm>
          <a:prstGeom prst="cloudCallout">
            <a:avLst>
              <a:gd name="adj1" fmla="val -47502"/>
              <a:gd name="adj2" fmla="val 49905"/>
            </a:avLst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F2ADFAF-9DC5-4BFB-A7AD-1DD2DCFFB09F}"/>
              </a:ext>
            </a:extLst>
          </p:cNvPr>
          <p:cNvSpPr txBox="1"/>
          <p:nvPr/>
        </p:nvSpPr>
        <p:spPr>
          <a:xfrm>
            <a:off x="5010938" y="657225"/>
            <a:ext cx="6310854" cy="4920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spcAft>
                <a:spcPts val="800"/>
              </a:spcAft>
              <a:defRPr/>
            </a:pPr>
            <a:r>
              <a:rPr lang="vi-VN" sz="5000" b="1">
                <a:solidFill>
                  <a:prstClr val="white"/>
                </a:solidFill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Em đã làm những việc làm tốt nào để có những trang phục đẹp dự tiệc Nước Trời?</a:t>
            </a:r>
            <a:endParaRPr kumimoji="0" lang="en-US" sz="5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5EF6069-D6E0-4AA3-BC00-AEC2B19ED6CD}"/>
              </a:ext>
            </a:extLst>
          </p:cNvPr>
          <p:cNvSpPr txBox="1"/>
          <p:nvPr/>
        </p:nvSpPr>
        <p:spPr>
          <a:xfrm>
            <a:off x="780654" y="725711"/>
            <a:ext cx="286210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Algerian" panose="04020705040A02060702" pitchFamily="82" charset="0"/>
                <a:ea typeface="+mn-ea"/>
                <a:cs typeface="+mn-cs"/>
              </a:rPr>
              <a:t>THIẾU NHI YÊU CHÚA</a:t>
            </a:r>
          </a:p>
        </p:txBody>
      </p:sp>
    </p:spTree>
    <p:extLst>
      <p:ext uri="{BB962C8B-B14F-4D97-AF65-F5344CB8AC3E}">
        <p14:creationId xmlns:p14="http://schemas.microsoft.com/office/powerpoint/2010/main" val="593994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9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animClr clrSpc="rgb" dir="cw">
                                      <p:cBhvr>
                                        <p:cTn id="2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CE250"/>
                                      </p:to>
                                    </p:animClr>
                                    <p:set>
                                      <p:cBhvr>
                                        <p:cTn id="2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6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“Nước Trời cũng giống như chuyện một vua kia mở tiệc cưới cho con mình.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261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Nhà vua sai đầy tớ đi thỉnh các quan khách đã được mời trước, xin họ đến dự tiệc, nhưng họ không chịu đến.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5393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Nhà vua lại sai những đầy tớ khác đi, và dặn họ: ‘Hãy thưa với quan khách đã được mời rằng: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095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Này cỗ bàn, ta đã dọn xong, bò tơ và thú béo đã hạ rồi, mọi sự đã sẵn. Mời quý vị đến dự tiệc cưới !’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9201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Nhưng quan khách không thèm đếm xỉa tới, lại bỏ đi: kẻ thì đi thăm nông trại, người thì đi buôn,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999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còn những kẻ khác lại bắt các đầy tớ của vua mà hành hạ và giết chết.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8818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7999"/>
          </a:xfrm>
        </p:spPr>
        <p:txBody>
          <a:bodyPr>
            <a:noAutofit/>
          </a:bodyPr>
          <a:lstStyle/>
          <a:p>
            <a:pPr marL="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vi-VN" sz="7200" b="1">
                <a:latin typeface="Verdana" panose="020B0604030504040204" pitchFamily="34" charset="0"/>
                <a:ea typeface="Verdana" panose="020B0604030504040204" pitchFamily="34" charset="0"/>
                <a:cs typeface="Times New Roman" panose="02020603050405020304" pitchFamily="18" charset="0"/>
              </a:rPr>
              <a:t>Nhà vua liền nổi cơn thịnh nộ, sai quân đi tru diệt bọn sát nhân ấy và thiêu huỷ thành phố của chúng. </a:t>
            </a:r>
            <a:endParaRPr lang="en-US" sz="7200" b="1" dirty="0">
              <a:effectLst/>
              <a:latin typeface="Verdana" panose="020B0604030504040204" pitchFamily="34" charset="0"/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931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333</TotalTime>
  <Words>1008</Words>
  <Application>Microsoft Office PowerPoint</Application>
  <PresentationFormat>Widescreen</PresentationFormat>
  <Paragraphs>264</Paragraphs>
  <Slides>25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Algerian</vt:lpstr>
      <vt:lpstr>Arial</vt:lpstr>
      <vt:lpstr>Calibri</vt:lpstr>
      <vt:lpstr>Calibri Light</vt:lpstr>
      <vt:lpstr>Montserrat SemiBold</vt:lpstr>
      <vt:lpstr>Tahoma</vt:lpstr>
      <vt:lpstr>Times New Roman</vt:lpstr>
      <vt:lpstr>Verdana</vt:lpstr>
      <vt:lpstr>Office Theme</vt:lpstr>
      <vt:lpstr>PowerPoint Presentation</vt:lpstr>
      <vt:lpstr>PowerPoint Presentation</vt:lpstr>
      <vt:lpstr>“Nước Trời cũng giống như chuyện một vua kia mở tiệc cưới cho con mình. </vt:lpstr>
      <vt:lpstr>Nhà vua sai đầy tớ đi thỉnh các quan khách đã được mời trước, xin họ đến dự tiệc, nhưng họ không chịu đến. </vt:lpstr>
      <vt:lpstr>Nhà vua lại sai những đầy tớ khác đi, và dặn họ: ‘Hãy thưa với quan khách đã được mời rằng: </vt:lpstr>
      <vt:lpstr>Này cỗ bàn, ta đã dọn xong, bò tơ và thú béo đã hạ rồi, mọi sự đã sẵn. Mời quý vị đến dự tiệc cưới !’ </vt:lpstr>
      <vt:lpstr>Nhưng quan khách không thèm đếm xỉa tới, lại bỏ đi: kẻ thì đi thăm nông trại, người thì đi buôn,</vt:lpstr>
      <vt:lpstr>còn những kẻ khác lại bắt các đầy tớ của vua mà hành hạ và giết chết.</vt:lpstr>
      <vt:lpstr>Nhà vua liền nổi cơn thịnh nộ, sai quân đi tru diệt bọn sát nhân ấy và thiêu huỷ thành phố của chúng. </vt:lpstr>
      <vt:lpstr>Rồi nhà vua bảo đầy tớ : ‘Tiệc cưới đã sẵn sàng rồi, mà những kẻ đã được mời lại không xứng đáng. </vt:lpstr>
      <vt:lpstr>Vậy các ngươi đi ra các ngả đường, gặp ai cũng mời hết vào tiệc cưới.’ </vt:lpstr>
      <vt:lpstr>Đầy tớ liền đi ra các nẻo đường, gặp ai, bất luận xấu tốt, cũng tập hợp cả lại, nên phòng tiệc cưới đã đầy thực khách.</vt:lpstr>
      <vt:lpstr>“Bấy giờ nhà vua tiến vào quan sát khách dự tiệc, thấy ở đó có một người không mặc y phục lễ cưới, mới hỏi người ấy :</vt:lpstr>
      <vt:lpstr>‘Này bạn, làm sao bạn vào đây mà lại không có y phục lễ cưới?’ Người ấy câm miệng không nói được gì. </vt:lpstr>
      <vt:lpstr>Nhà vua liền bảonhững người phục dịch : ‘Trói chân tay nó lại, quăng nó ra chỗ tối tăm bên ngoài, </vt:lpstr>
      <vt:lpstr>ở đó người ta sẽ phải khóc lóc nghiến răng ! Vì kẻ được gọi thì nhiều, mà người được chọn thì ít’.” ĐÓ LÀ LỜI CHÚA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jacky phan</dc:creator>
  <cp:lastModifiedBy>Mr Tam Nguyen</cp:lastModifiedBy>
  <cp:revision>10</cp:revision>
  <dcterms:created xsi:type="dcterms:W3CDTF">2020-10-09T11:41:10Z</dcterms:created>
  <dcterms:modified xsi:type="dcterms:W3CDTF">2023-10-13T07:40:59Z</dcterms:modified>
</cp:coreProperties>
</file>