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1" r:id="rId16"/>
    <p:sldId id="342" r:id="rId17"/>
    <p:sldId id="343" r:id="rId18"/>
    <p:sldId id="345" r:id="rId19"/>
    <p:sldId id="346" r:id="rId20"/>
    <p:sldId id="347" r:id="rId21"/>
    <p:sldId id="293" r:id="rId22"/>
    <p:sldId id="294" r:id="rId23"/>
    <p:sldId id="327" r:id="rId24"/>
    <p:sldId id="260" r:id="rId25"/>
    <p:sldId id="308" r:id="rId26"/>
    <p:sldId id="349" r:id="rId27"/>
    <p:sldId id="350" r:id="rId28"/>
    <p:sldId id="351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60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06B9-77E6-4EF0-8301-2367F63BA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F0E11-38D0-489A-AB20-F2BF0B291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7322D-498E-487E-9993-C219003D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17481-DF2D-4AE8-8153-5D9287FE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D9C49-7A69-4E23-9480-081F8DB5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3619-13F1-4FFE-BB55-D86AF5E0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11753-A614-472E-9550-662105B3D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F4EA-45FF-4B08-B436-1925BA00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C0845-9FB8-43AA-ABED-F21B7C37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7E120-B308-4711-B310-8A2D911C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E5EED-91A7-4E14-B131-07E7140CA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61459-F79A-4B5D-90FF-AD4216C08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DED0-6844-4F90-BB22-E3B423F1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AFC2F-FDD5-40C6-9CD1-70B3A8BC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47EAC-C5D2-4012-B0D9-CC5D8171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27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4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4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86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3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1EB4-5A16-44ED-94FF-58C1AD3B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E828-1C90-421C-BC55-A44691CB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5404A-B3A7-4D13-AED9-0A4BFD3D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E2FB-0770-45BE-AB50-02767A44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52A6A-FA05-409F-81E7-F58E0089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7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29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3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9673-E4B5-4FF8-905B-C033B5C1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29259-5F7C-451C-8396-C996502C0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8FD5-C639-43F3-83CE-B52C39F5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EE0C1-198C-4953-AB22-9232D225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034A-2C0F-4A8E-B363-842EC75B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0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842F-B572-4DE8-8BFF-A1305B1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4D5F-4E1A-483D-963D-C9DA64B13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DA2B8-52EB-4608-A370-6D7D7FA46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4B4BD-5CDB-48A4-A44F-70973EC5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75415-86E5-4A29-8486-3414F6C8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9FCB8-0EFC-46D3-81BB-6152EE5D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8F50-D103-4750-8DEE-2D77EC76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03F0F-6094-435B-BEF5-646C9CFD4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EBAFA-7B7A-4C14-B65B-BF375544B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04629-61B3-450C-93D9-FBDA352C5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CC638-B266-4565-B897-D90EE7DB0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BD4127-BD72-4BD0-B5D3-FA7846FD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355E8-8400-4F38-935A-D826F645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D2116-F68A-49B4-B72E-703E855A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0E71A-7C03-47B4-9606-683814B4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C9D8D-E896-4A9D-9319-103A63C5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05FE4-FAD5-4488-9652-B44DDFC3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D8D10-0F51-4FAB-946A-0194920A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437C7-256E-4045-944E-AA03B550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62885-F9C9-483A-9671-B532F8EA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E2807-6197-44AC-9911-12FA2698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0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A9E-9095-41D1-AF14-CD4731BD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2415-55AD-4517-A25A-0535442C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C6E9F-20B6-4AF1-AE96-CA1AAA38F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01EE0-A6DD-400F-AE32-C7B82BD3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E673F-6197-4A5F-BD1A-D692F757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FBDC-9D55-467A-BF20-3D530482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2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6542-BBFB-4226-BC77-85E4E62AD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DC5196-5D44-4D37-BCAC-070DAE727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1F5B8-19BB-4600-9A2A-52250437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33928-7867-41D1-B072-B26E2AB3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20CC-A123-42A0-A668-A90B5701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4E608-DD49-49A8-A18E-E1A64231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0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EA94E-C48D-4DC8-80BC-1AB7D101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0098-BADE-4B29-B5DB-CE87C60F8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1A521-9817-4319-9857-AA124B4C2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911E-60DA-49FE-B689-FC388157CB4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C0B0C-F9C2-4A36-9D89-32360B3FB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2CD09-6981-40C4-A10C-7EEF72832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58202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483083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ĐÓN NHẬN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Chiều đến, ông chủ vườn nho bảo người quản lý : ‘Anh gọi thợ lại mà trả công cho họ,</a:t>
            </a:r>
            <a:endParaRPr lang="en-US" sz="8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3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 đầu từ những người vào làm sau chót tới những người vào làm trước nhất.’ </a:t>
            </a:r>
            <a:endParaRPr lang="en-US" sz="8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8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Vậy những người mới vào làm lúc giờ mười một tiến lại, và lãnh được mỗi người một quan tiền.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4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đến lượt những người vào làm trước nhất, họ tưởng sẽ được lãnh nhiều hơn, </a:t>
            </a:r>
            <a:endParaRPr lang="en-US" sz="8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02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spc="-13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 nhưng cũng chỉ lãnh được mỗi người một quan tiền.</a:t>
            </a:r>
            <a:r>
              <a:rPr lang="en-US" sz="7200" b="1" spc="-13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7200" b="1" spc="-13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</a:t>
            </a:r>
            <a:r>
              <a:rPr lang="vi-VN" sz="7200" b="1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vừa lãnh vừa cằn nhằn </a:t>
            </a:r>
            <a:r>
              <a:rPr lang="vi-VN" sz="7200" b="1" spc="-13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chủ nhà: </a:t>
            </a:r>
            <a:r>
              <a:rPr lang="vi-VN" sz="7200" b="1" spc="-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‘Mấy người sau chót này chỉ làm có </a:t>
            </a:r>
            <a:r>
              <a:rPr lang="vi-VN" sz="7200" b="1" spc="-13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 giờ, </a:t>
            </a:r>
            <a:endParaRPr lang="en-US" sz="7200" b="1" spc="-13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2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 mà ông lại coi họ ngang hàng với chúng tôi là những người đã phải làm việc nặng nhọc cả ngày, lại còn bị nắng nôi thiêu đốt.’</a:t>
            </a:r>
            <a:endParaRPr lang="en-US" sz="7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2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375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vi-VN" sz="7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chủ trả lời cho một người trong bọn họ : ‘Này bạn, tôi đâu có xử bất công với bạn</a:t>
            </a:r>
            <a:r>
              <a:rPr lang="vi-VN" sz="7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Bạn đã chẳng thoả thuận với tôi là một quan tiền sao ?</a:t>
            </a:r>
            <a:endParaRPr lang="en-US" sz="7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2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Cầm lấy phần của bạn mà đi đi. Còn tôi, tôi muốn cho người vào làm sau chót này cũng được bằng bạn đó.</a:t>
            </a:r>
            <a:endParaRPr lang="en-US" sz="8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1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Chẳng lẽ tôi lại không có quyền tuỳ ý định đoạt về những gì là của </a:t>
            </a: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tôi sao? Hay vì thấy tôi tốt bụng, mà bạn đâm ra ghen tức?’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8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 là những kẻ đứng chót sẽ được lên hàng đầu, còn những kẻ đứng đầu sẽ phải xuống hàng chót.”</a:t>
            </a:r>
            <a:r>
              <a:rPr lang="en-US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6600" b="1" i="1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7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8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kể cho các môn đệ nghe dụ ngôn này: </a:t>
            </a:r>
            <a:endParaRPr lang="en-US" sz="8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-66675" y="28575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THÁNH MÁT-THÊU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4" y="70948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681369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291790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3" y="1902211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3" y="2523752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3" y="3141617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3" y="3764421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8" name="Star: 10 Points 7">
            <a:extLst>
              <a:ext uri="{FF2B5EF4-FFF2-40B4-BE49-F238E27FC236}">
                <a16:creationId xmlns:a16="http://schemas.microsoft.com/office/drawing/2014/main" id="{EEC1D91C-BEE0-4ECF-A0FC-BB81450D6C34}"/>
              </a:ext>
            </a:extLst>
          </p:cNvPr>
          <p:cNvSpPr/>
          <p:nvPr/>
        </p:nvSpPr>
        <p:spPr>
          <a:xfrm>
            <a:off x="358523" y="4346697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07DFFF-2724-4038-91D4-C1A01FDC4568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CHỦ HỨA TRẢ CHO NHỮNG NGƯỜI LÀM VIỆC CHO ÔNG BAO NHIÊU QUAN TIỀN?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16BA7D8-50B6-489D-AFAD-5340873F9879}"/>
              </a:ext>
            </a:extLst>
          </p:cNvPr>
          <p:cNvSpPr/>
          <p:nvPr/>
        </p:nvSpPr>
        <p:spPr>
          <a:xfrm>
            <a:off x="1" y="500857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TÔI MUỐN CHO NGƯỜI VÀO LÀM … … NÀY CŨNG ĐƯỢC BẰNG BẠN ĐÓ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E8532A-6E71-4EDC-B9E8-8635983FC4C8}"/>
              </a:ext>
            </a:extLst>
          </p:cNvPr>
          <p:cNvSpPr/>
          <p:nvPr/>
        </p:nvSpPr>
        <p:spPr>
          <a:xfrm>
            <a:off x="-1431" y="501920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MẤY NGƯỜI SAU CHÓT NÀY CHỈ LÀM CÓ MỘT GIỜ, THẾ MÀ ÔNG LẠI COI HỌ … … VỚI CHÚNG TÔI.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58CB496-3927-48AB-90EF-D9AC2256ADA9}"/>
              </a:ext>
            </a:extLst>
          </p:cNvPr>
          <p:cNvSpPr/>
          <p:nvPr/>
        </p:nvSpPr>
        <p:spPr>
          <a:xfrm>
            <a:off x="502" y="500946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CHỦ THUÊ NHỮNG NGƯỜI THỢ LÀM VIỆC Ở ĐÂU?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7187A6F-8E76-4106-9388-191E9399017D}"/>
              </a:ext>
            </a:extLst>
          </p:cNvPr>
          <p:cNvSpPr/>
          <p:nvPr/>
        </p:nvSpPr>
        <p:spPr>
          <a:xfrm>
            <a:off x="4341" y="502304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 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ANH NỮA, HÃY ĐI VÀO VƯỜN NHO, TÔI SẼ TRẢ CHO CÁC ANH HỢP LẼ … …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73DEB3F-C170-4B7A-B50B-46BFFF6817F3}"/>
              </a:ext>
            </a:extLst>
          </p:cNvPr>
          <p:cNvSpPr/>
          <p:nvPr/>
        </p:nvSpPr>
        <p:spPr>
          <a:xfrm>
            <a:off x="-15240" y="504517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 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NHỮNG KẺ ĐỨNG CHÓT SẼ ĐƯỢC LÊN HÀNG ĐẦU, CÒN NHỮNG KẺ … … SẼ PHẢI XUỐNG HÀNG CHÓT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603E605-752F-451F-B076-6D394E5180B0}"/>
              </a:ext>
            </a:extLst>
          </p:cNvPr>
          <p:cNvSpPr/>
          <p:nvPr/>
        </p:nvSpPr>
        <p:spPr>
          <a:xfrm>
            <a:off x="1617" y="504276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 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BẠN, TÔI ĐÂU CÓ … … … VỚI BẠN.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B1B186A-F927-4CDA-9A78-F9DF9A7B77E9}"/>
              </a:ext>
            </a:extLst>
          </p:cNvPr>
          <p:cNvSpPr/>
          <p:nvPr/>
        </p:nvSpPr>
        <p:spPr>
          <a:xfrm>
            <a:off x="8662" y="501225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	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CHÚNG TÔI LÀ NHỮNG NGƯỜI ĐÃ PHẢI LÀM VIỆC NẶNG NHỌC CẢ NGÀY, LẠI CÒN BỊ NẮNG NÔI … …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61A607-CD0C-464F-961F-06E2FDC7D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88115"/>
              </p:ext>
            </p:extLst>
          </p:nvPr>
        </p:nvGraphicFramePr>
        <p:xfrm>
          <a:off x="1447800" y="70948"/>
          <a:ext cx="8886823" cy="4845304"/>
        </p:xfrm>
        <a:graphic>
          <a:graphicData uri="http://schemas.openxmlformats.org/drawingml/2006/table">
            <a:tbl>
              <a:tblPr firstRow="1" firstCol="1" bandRow="1"/>
              <a:tblGrid>
                <a:gridCol w="780329">
                  <a:extLst>
                    <a:ext uri="{9D8B030D-6E8A-4147-A177-3AD203B41FA5}">
                      <a16:colId xmlns:a16="http://schemas.microsoft.com/office/drawing/2014/main" val="992109209"/>
                    </a:ext>
                  </a:extLst>
                </a:gridCol>
                <a:gridCol w="816447">
                  <a:extLst>
                    <a:ext uri="{9D8B030D-6E8A-4147-A177-3AD203B41FA5}">
                      <a16:colId xmlns:a16="http://schemas.microsoft.com/office/drawing/2014/main" val="846467880"/>
                    </a:ext>
                  </a:extLst>
                </a:gridCol>
                <a:gridCol w="811695">
                  <a:extLst>
                    <a:ext uri="{9D8B030D-6E8A-4147-A177-3AD203B41FA5}">
                      <a16:colId xmlns:a16="http://schemas.microsoft.com/office/drawing/2014/main" val="4173241188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3627960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109098525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1774691931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882887662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3677851754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104556490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4094864389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75574521"/>
                    </a:ext>
                  </a:extLst>
                </a:gridCol>
              </a:tblGrid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36500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513819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98376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66244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Ằ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321739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546838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889525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45818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EAD8E0F-F0C0-4E1A-AA22-DA8EA264E663}"/>
              </a:ext>
            </a:extLst>
          </p:cNvPr>
          <p:cNvSpPr/>
          <p:nvPr/>
        </p:nvSpPr>
        <p:spPr>
          <a:xfrm>
            <a:off x="3044723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870C57-5E66-4DA2-9146-4177D5639076}"/>
              </a:ext>
            </a:extLst>
          </p:cNvPr>
          <p:cNvSpPr/>
          <p:nvPr/>
        </p:nvSpPr>
        <p:spPr>
          <a:xfrm>
            <a:off x="3857590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E2B3E-D09F-424F-8BCC-A798AC74F877}"/>
              </a:ext>
            </a:extLst>
          </p:cNvPr>
          <p:cNvSpPr/>
          <p:nvPr/>
        </p:nvSpPr>
        <p:spPr>
          <a:xfrm>
            <a:off x="4663053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A8BF8-FEE8-419A-A234-B05E8962F53F}"/>
              </a:ext>
            </a:extLst>
          </p:cNvPr>
          <p:cNvSpPr/>
          <p:nvPr/>
        </p:nvSpPr>
        <p:spPr>
          <a:xfrm>
            <a:off x="5475920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475631-6778-4D1B-BA2D-5B50BF176046}"/>
              </a:ext>
            </a:extLst>
          </p:cNvPr>
          <p:cNvSpPr/>
          <p:nvPr/>
        </p:nvSpPr>
        <p:spPr>
          <a:xfrm>
            <a:off x="6287337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E1E0B2-98F6-4895-ACA4-EF3A843BB63A}"/>
              </a:ext>
            </a:extLst>
          </p:cNvPr>
          <p:cNvSpPr/>
          <p:nvPr/>
        </p:nvSpPr>
        <p:spPr>
          <a:xfrm>
            <a:off x="7096502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463E2-8402-4471-8000-B67490C72CEC}"/>
              </a:ext>
            </a:extLst>
          </p:cNvPr>
          <p:cNvSpPr/>
          <p:nvPr/>
        </p:nvSpPr>
        <p:spPr>
          <a:xfrm>
            <a:off x="7906859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9AE7DE-5096-40DE-8EC2-F861AC0DFED7}"/>
              </a:ext>
            </a:extLst>
          </p:cNvPr>
          <p:cNvSpPr/>
          <p:nvPr/>
        </p:nvSpPr>
        <p:spPr>
          <a:xfrm>
            <a:off x="8716024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6A2CD1-26A8-4308-BBF5-342E123FF247}"/>
              </a:ext>
            </a:extLst>
          </p:cNvPr>
          <p:cNvSpPr/>
          <p:nvPr/>
        </p:nvSpPr>
        <p:spPr>
          <a:xfrm>
            <a:off x="9520696" y="12759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35AD8B-D705-4371-9AFD-A84AB997F3CF}"/>
              </a:ext>
            </a:extLst>
          </p:cNvPr>
          <p:cNvSpPr/>
          <p:nvPr/>
        </p:nvSpPr>
        <p:spPr>
          <a:xfrm>
            <a:off x="2231065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E0A1CA-57C3-41DF-BAE6-3CC9E604EE2C}"/>
              </a:ext>
            </a:extLst>
          </p:cNvPr>
          <p:cNvSpPr/>
          <p:nvPr/>
        </p:nvSpPr>
        <p:spPr>
          <a:xfrm>
            <a:off x="3043932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3B22FE-F5D1-4449-8B57-0DA2B0804DAE}"/>
              </a:ext>
            </a:extLst>
          </p:cNvPr>
          <p:cNvSpPr/>
          <p:nvPr/>
        </p:nvSpPr>
        <p:spPr>
          <a:xfrm>
            <a:off x="3849395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05F063-50C9-4CA0-8314-C3FB946B8C2A}"/>
              </a:ext>
            </a:extLst>
          </p:cNvPr>
          <p:cNvSpPr/>
          <p:nvPr/>
        </p:nvSpPr>
        <p:spPr>
          <a:xfrm>
            <a:off x="4662262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B379E1D-251E-4814-A831-B71AF80190E2}"/>
              </a:ext>
            </a:extLst>
          </p:cNvPr>
          <p:cNvSpPr/>
          <p:nvPr/>
        </p:nvSpPr>
        <p:spPr>
          <a:xfrm>
            <a:off x="5473679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185FAB2-5E92-486C-A065-B63D466AACE0}"/>
              </a:ext>
            </a:extLst>
          </p:cNvPr>
          <p:cNvSpPr/>
          <p:nvPr/>
        </p:nvSpPr>
        <p:spPr>
          <a:xfrm>
            <a:off x="6282844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13D655-9CC2-4AE3-A4EB-5C3F478DE201}"/>
              </a:ext>
            </a:extLst>
          </p:cNvPr>
          <p:cNvSpPr/>
          <p:nvPr/>
        </p:nvSpPr>
        <p:spPr>
          <a:xfrm>
            <a:off x="7093201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E39C87-3ACF-4207-A593-38F2125CECD7}"/>
              </a:ext>
            </a:extLst>
          </p:cNvPr>
          <p:cNvSpPr/>
          <p:nvPr/>
        </p:nvSpPr>
        <p:spPr>
          <a:xfrm>
            <a:off x="3044723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F89D89-3DEE-43B0-B0B9-4F8CC6DC431B}"/>
              </a:ext>
            </a:extLst>
          </p:cNvPr>
          <p:cNvSpPr/>
          <p:nvPr/>
        </p:nvSpPr>
        <p:spPr>
          <a:xfrm>
            <a:off x="3857590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69B2AA4-6219-4718-A073-35FDB54EDB44}"/>
              </a:ext>
            </a:extLst>
          </p:cNvPr>
          <p:cNvSpPr/>
          <p:nvPr/>
        </p:nvSpPr>
        <p:spPr>
          <a:xfrm>
            <a:off x="4663053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497111-4158-45D9-94CC-F8D7C5932F02}"/>
              </a:ext>
            </a:extLst>
          </p:cNvPr>
          <p:cNvSpPr/>
          <p:nvPr/>
        </p:nvSpPr>
        <p:spPr>
          <a:xfrm>
            <a:off x="5475920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709DFF2-923C-438E-B7BF-D2B94A585419}"/>
              </a:ext>
            </a:extLst>
          </p:cNvPr>
          <p:cNvSpPr/>
          <p:nvPr/>
        </p:nvSpPr>
        <p:spPr>
          <a:xfrm>
            <a:off x="6287337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0C8F81C-5816-48D7-B3F0-0A61DCEFA552}"/>
              </a:ext>
            </a:extLst>
          </p:cNvPr>
          <p:cNvSpPr/>
          <p:nvPr/>
        </p:nvSpPr>
        <p:spPr>
          <a:xfrm>
            <a:off x="7096502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01A68A-AE93-4193-87F2-474CB5D1B791}"/>
              </a:ext>
            </a:extLst>
          </p:cNvPr>
          <p:cNvSpPr/>
          <p:nvPr/>
        </p:nvSpPr>
        <p:spPr>
          <a:xfrm>
            <a:off x="7906859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D27DFFA-46AB-4E2C-824A-9E885E2C3AD8}"/>
              </a:ext>
            </a:extLst>
          </p:cNvPr>
          <p:cNvSpPr/>
          <p:nvPr/>
        </p:nvSpPr>
        <p:spPr>
          <a:xfrm>
            <a:off x="2231065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9CE89D-F964-4C21-B38C-AE9B57481B9D}"/>
              </a:ext>
            </a:extLst>
          </p:cNvPr>
          <p:cNvSpPr/>
          <p:nvPr/>
        </p:nvSpPr>
        <p:spPr>
          <a:xfrm>
            <a:off x="3043932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5AB617-0759-4592-8673-ABFEBC5F659D}"/>
              </a:ext>
            </a:extLst>
          </p:cNvPr>
          <p:cNvSpPr/>
          <p:nvPr/>
        </p:nvSpPr>
        <p:spPr>
          <a:xfrm>
            <a:off x="3849395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FE1B911-CFA2-4C4D-8045-BE2FA040B27A}"/>
              </a:ext>
            </a:extLst>
          </p:cNvPr>
          <p:cNvSpPr/>
          <p:nvPr/>
        </p:nvSpPr>
        <p:spPr>
          <a:xfrm>
            <a:off x="4662262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6C9F5C-9952-4F98-8809-81198483DE8A}"/>
              </a:ext>
            </a:extLst>
          </p:cNvPr>
          <p:cNvSpPr/>
          <p:nvPr/>
        </p:nvSpPr>
        <p:spPr>
          <a:xfrm>
            <a:off x="5473679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2B92287-B279-4D5E-BC83-F31463CE6CB3}"/>
              </a:ext>
            </a:extLst>
          </p:cNvPr>
          <p:cNvSpPr/>
          <p:nvPr/>
        </p:nvSpPr>
        <p:spPr>
          <a:xfrm>
            <a:off x="6282844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267297F-57B2-49CF-84E9-7643FE5E8271}"/>
              </a:ext>
            </a:extLst>
          </p:cNvPr>
          <p:cNvSpPr/>
          <p:nvPr/>
        </p:nvSpPr>
        <p:spPr>
          <a:xfrm>
            <a:off x="7093201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0F8A24-E72C-4D73-996C-5E1AFA97B650}"/>
              </a:ext>
            </a:extLst>
          </p:cNvPr>
          <p:cNvSpPr/>
          <p:nvPr/>
        </p:nvSpPr>
        <p:spPr>
          <a:xfrm>
            <a:off x="2231065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18A99E4-0A67-4F53-B586-25AC9A7E733F}"/>
              </a:ext>
            </a:extLst>
          </p:cNvPr>
          <p:cNvSpPr/>
          <p:nvPr/>
        </p:nvSpPr>
        <p:spPr>
          <a:xfrm>
            <a:off x="3043932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4794A83-7EFC-4560-9064-416AD9781513}"/>
              </a:ext>
            </a:extLst>
          </p:cNvPr>
          <p:cNvSpPr/>
          <p:nvPr/>
        </p:nvSpPr>
        <p:spPr>
          <a:xfrm>
            <a:off x="3849395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BB23468-F90A-479A-B135-9EC5EA9B88DF}"/>
              </a:ext>
            </a:extLst>
          </p:cNvPr>
          <p:cNvSpPr/>
          <p:nvPr/>
        </p:nvSpPr>
        <p:spPr>
          <a:xfrm>
            <a:off x="4662262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608C92D-F090-4A22-BAAD-D3E64CA744D1}"/>
              </a:ext>
            </a:extLst>
          </p:cNvPr>
          <p:cNvSpPr/>
          <p:nvPr/>
        </p:nvSpPr>
        <p:spPr>
          <a:xfrm>
            <a:off x="5473679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04B7E7A-12C6-45D9-BE9E-146BED4476C0}"/>
              </a:ext>
            </a:extLst>
          </p:cNvPr>
          <p:cNvSpPr/>
          <p:nvPr/>
        </p:nvSpPr>
        <p:spPr>
          <a:xfrm>
            <a:off x="6282844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A7DEFC-00AF-4835-9B08-07EFA07B5987}"/>
              </a:ext>
            </a:extLst>
          </p:cNvPr>
          <p:cNvSpPr/>
          <p:nvPr/>
        </p:nvSpPr>
        <p:spPr>
          <a:xfrm>
            <a:off x="7093201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ED658A4-82DA-4A2B-BC75-83910D48AAE2}"/>
              </a:ext>
            </a:extLst>
          </p:cNvPr>
          <p:cNvSpPr/>
          <p:nvPr/>
        </p:nvSpPr>
        <p:spPr>
          <a:xfrm>
            <a:off x="7902366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E25224-4F6E-4505-A452-7B4E55EF1426}"/>
              </a:ext>
            </a:extLst>
          </p:cNvPr>
          <p:cNvSpPr/>
          <p:nvPr/>
        </p:nvSpPr>
        <p:spPr>
          <a:xfrm>
            <a:off x="1417407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65731F-630D-4C76-9F34-45670EEAA37C}"/>
              </a:ext>
            </a:extLst>
          </p:cNvPr>
          <p:cNvSpPr/>
          <p:nvPr/>
        </p:nvSpPr>
        <p:spPr>
          <a:xfrm>
            <a:off x="2230274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D13C821-D19D-4A1C-86D5-F03E5C036485}"/>
              </a:ext>
            </a:extLst>
          </p:cNvPr>
          <p:cNvSpPr/>
          <p:nvPr/>
        </p:nvSpPr>
        <p:spPr>
          <a:xfrm>
            <a:off x="3035737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78440C5-C74C-494E-A203-F1507A6BFDAF}"/>
              </a:ext>
            </a:extLst>
          </p:cNvPr>
          <p:cNvSpPr/>
          <p:nvPr/>
        </p:nvSpPr>
        <p:spPr>
          <a:xfrm>
            <a:off x="3848604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A716B4A-DFC4-44D7-886D-F112519D5CA9}"/>
              </a:ext>
            </a:extLst>
          </p:cNvPr>
          <p:cNvSpPr/>
          <p:nvPr/>
        </p:nvSpPr>
        <p:spPr>
          <a:xfrm>
            <a:off x="4660021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8DA72AF-250D-401A-8066-FFD2C20D6894}"/>
              </a:ext>
            </a:extLst>
          </p:cNvPr>
          <p:cNvSpPr/>
          <p:nvPr/>
        </p:nvSpPr>
        <p:spPr>
          <a:xfrm>
            <a:off x="5469186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B891AF-0C32-4096-892F-5815B299B4E9}"/>
              </a:ext>
            </a:extLst>
          </p:cNvPr>
          <p:cNvSpPr/>
          <p:nvPr/>
        </p:nvSpPr>
        <p:spPr>
          <a:xfrm>
            <a:off x="6279543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5A5B2B2-C48D-4145-AFCE-C90ED4795AC2}"/>
              </a:ext>
            </a:extLst>
          </p:cNvPr>
          <p:cNvSpPr/>
          <p:nvPr/>
        </p:nvSpPr>
        <p:spPr>
          <a:xfrm>
            <a:off x="2227764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86B1C4-7089-436B-9385-67C263AF0328}"/>
              </a:ext>
            </a:extLst>
          </p:cNvPr>
          <p:cNvSpPr/>
          <p:nvPr/>
        </p:nvSpPr>
        <p:spPr>
          <a:xfrm>
            <a:off x="3040631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B8573EB-EA2D-49C8-B460-B40320C31892}"/>
              </a:ext>
            </a:extLst>
          </p:cNvPr>
          <p:cNvSpPr/>
          <p:nvPr/>
        </p:nvSpPr>
        <p:spPr>
          <a:xfrm>
            <a:off x="3846094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12B99D7-EA33-4BCC-AB17-74C7B877373A}"/>
              </a:ext>
            </a:extLst>
          </p:cNvPr>
          <p:cNvSpPr/>
          <p:nvPr/>
        </p:nvSpPr>
        <p:spPr>
          <a:xfrm>
            <a:off x="4658961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7F81871-EDE1-45E2-914C-71C6C6F496E7}"/>
              </a:ext>
            </a:extLst>
          </p:cNvPr>
          <p:cNvSpPr/>
          <p:nvPr/>
        </p:nvSpPr>
        <p:spPr>
          <a:xfrm>
            <a:off x="5470378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38911AC-C5A1-439C-8B72-61A852DED4C6}"/>
              </a:ext>
            </a:extLst>
          </p:cNvPr>
          <p:cNvSpPr/>
          <p:nvPr/>
        </p:nvSpPr>
        <p:spPr>
          <a:xfrm>
            <a:off x="6279543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EF77D8D-7E2F-444D-BBE0-15047702F84B}"/>
              </a:ext>
            </a:extLst>
          </p:cNvPr>
          <p:cNvSpPr/>
          <p:nvPr/>
        </p:nvSpPr>
        <p:spPr>
          <a:xfrm>
            <a:off x="7089900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66766F1-2702-46D5-ABD8-B4C2AAF3F87E}"/>
              </a:ext>
            </a:extLst>
          </p:cNvPr>
          <p:cNvSpPr/>
          <p:nvPr/>
        </p:nvSpPr>
        <p:spPr>
          <a:xfrm>
            <a:off x="7899065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0FAE27C-78A2-4782-9FD8-0674C26F0094}"/>
              </a:ext>
            </a:extLst>
          </p:cNvPr>
          <p:cNvSpPr/>
          <p:nvPr/>
        </p:nvSpPr>
        <p:spPr>
          <a:xfrm>
            <a:off x="8703737" y="3690363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7B64F94-9107-489A-BE56-7595497C84B6}"/>
              </a:ext>
            </a:extLst>
          </p:cNvPr>
          <p:cNvSpPr/>
          <p:nvPr/>
        </p:nvSpPr>
        <p:spPr>
          <a:xfrm>
            <a:off x="3032436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BA05625-EB37-4856-924A-2AFC05F294BD}"/>
              </a:ext>
            </a:extLst>
          </p:cNvPr>
          <p:cNvSpPr/>
          <p:nvPr/>
        </p:nvSpPr>
        <p:spPr>
          <a:xfrm>
            <a:off x="3845303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7D697F5-9B60-4231-A015-CC2409684BAE}"/>
              </a:ext>
            </a:extLst>
          </p:cNvPr>
          <p:cNvSpPr/>
          <p:nvPr/>
        </p:nvSpPr>
        <p:spPr>
          <a:xfrm>
            <a:off x="4650766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9E6EC8D-7176-463B-877C-556F54AE6F77}"/>
              </a:ext>
            </a:extLst>
          </p:cNvPr>
          <p:cNvSpPr/>
          <p:nvPr/>
        </p:nvSpPr>
        <p:spPr>
          <a:xfrm>
            <a:off x="5463633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B789C03-8608-4CEF-8CB0-22F64248FFE3}"/>
              </a:ext>
            </a:extLst>
          </p:cNvPr>
          <p:cNvSpPr/>
          <p:nvPr/>
        </p:nvSpPr>
        <p:spPr>
          <a:xfrm>
            <a:off x="6275050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40BEAEC-CE72-4146-941A-36B831F4EDE4}"/>
              </a:ext>
            </a:extLst>
          </p:cNvPr>
          <p:cNvSpPr/>
          <p:nvPr/>
        </p:nvSpPr>
        <p:spPr>
          <a:xfrm>
            <a:off x="7084215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669A496-3FC7-4D42-AAA1-5FAE867ABBFA}"/>
              </a:ext>
            </a:extLst>
          </p:cNvPr>
          <p:cNvSpPr/>
          <p:nvPr/>
        </p:nvSpPr>
        <p:spPr>
          <a:xfrm>
            <a:off x="7894572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4782E2D-78DA-466F-A1EC-95091DEB93AB}"/>
              </a:ext>
            </a:extLst>
          </p:cNvPr>
          <p:cNvSpPr/>
          <p:nvPr/>
        </p:nvSpPr>
        <p:spPr>
          <a:xfrm>
            <a:off x="8703737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4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7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0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9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1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4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75" grpId="0" animBg="1"/>
      <p:bldP spid="75" grpId="1" animBg="1"/>
      <p:bldP spid="76" grpId="0" animBg="1"/>
      <p:bldP spid="76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362289-F9BA-40AB-88EE-62C4F07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685"/>
              </p:ext>
            </p:extLst>
          </p:nvPr>
        </p:nvGraphicFramePr>
        <p:xfrm>
          <a:off x="415925" y="323849"/>
          <a:ext cx="11360152" cy="6200776"/>
        </p:xfrm>
        <a:graphic>
          <a:graphicData uri="http://schemas.openxmlformats.org/drawingml/2006/table">
            <a:tbl>
              <a:tblPr firstRow="1" firstCol="1" bandRow="1"/>
              <a:tblGrid>
                <a:gridCol w="997507">
                  <a:extLst>
                    <a:ext uri="{9D8B030D-6E8A-4147-A177-3AD203B41FA5}">
                      <a16:colId xmlns:a16="http://schemas.microsoft.com/office/drawing/2014/main" val="1052331643"/>
                    </a:ext>
                  </a:extLst>
                </a:gridCol>
                <a:gridCol w="1043676">
                  <a:extLst>
                    <a:ext uri="{9D8B030D-6E8A-4147-A177-3AD203B41FA5}">
                      <a16:colId xmlns:a16="http://schemas.microsoft.com/office/drawing/2014/main" val="1104179867"/>
                    </a:ext>
                  </a:extLst>
                </a:gridCol>
                <a:gridCol w="1037601">
                  <a:extLst>
                    <a:ext uri="{9D8B030D-6E8A-4147-A177-3AD203B41FA5}">
                      <a16:colId xmlns:a16="http://schemas.microsoft.com/office/drawing/2014/main" val="3509180226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752685018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3995518372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385047578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222031904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758614904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2187564213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524924041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2478370789"/>
                    </a:ext>
                  </a:extLst>
                </a:gridCol>
              </a:tblGrid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987076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741502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849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020625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Ằ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9332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05044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63912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54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vào làm việc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uống nước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đuổi đi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giết chết họ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34128"/>
            <a:ext cx="12240885" cy="825839"/>
            <a:chOff x="-1896924" y="4689645"/>
            <a:chExt cx="10566931" cy="70785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vào làm việc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thấy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chưa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đối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xử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người đến đầu 1 quan tiền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người đến đầu nhiều hơn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tất cả mọi người 1 quan tiền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đã nợ tiền công của họ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77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tất cả mọi người 1 quan tiền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tiền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động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19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723900" y="404133"/>
            <a:ext cx="10687050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lương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đúng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hay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863817" y="2018847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7AD34-23FB-49FA-9187-EE3FC751FDEE}"/>
              </a:ext>
            </a:extLst>
          </p:cNvPr>
          <p:cNvSpPr txBox="1"/>
          <p:nvPr/>
        </p:nvSpPr>
        <p:spPr>
          <a:xfrm>
            <a:off x="723900" y="3230848"/>
            <a:ext cx="10687050" cy="31258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CHỦ ĐÃ GIỮ ĐÚNG LỜI HỨA. VIỆC TRẢ LƯƠNG CHO NGƯỜI ĐẾN SAU CÙNG BẰNG VỚI NGƯỜI ĐẾN ĐẦU TIÊN CHỈ THỂ HIỆN LÒNG QUẢNG ĐẠI CỦA ÔNG.</a:t>
            </a:r>
          </a:p>
        </p:txBody>
      </p:sp>
    </p:spTree>
    <p:extLst>
      <p:ext uri="{BB962C8B-B14F-4D97-AF65-F5344CB8AC3E}">
        <p14:creationId xmlns:p14="http://schemas.microsoft.com/office/powerpoint/2010/main" val="36817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bất công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cần làm nhiều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thuê con người làm việc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bao dung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563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bao dung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cùng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cũng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lợi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sớm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thể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277639" y="1285597"/>
            <a:ext cx="6206078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đã và sẽ làm gì làm gì để được Thiên Chúa trả công?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“Nước Trời giống như chuyện chủ nhà kia, vừa tảng sáng đã ra mướn thợ vào làm việc trong vườn nho của mình. 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 khi đã thoả thuận với thợ là mỗi ngày một quan tiền, ông sai họ vào vườn nho làm việc.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3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 giờ thứ ba, ông trở ra, thấy có những người khác ở không, đang đứng ngoài chợ.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1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cũng bảo họ : ‘Cả các anh nữa, hãy đi vào vườn nho, tôi sẽ trả cho các anh hợp lẽ công bằng.’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1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liền đi. Khoảng giờ thứ sáu, rồi giờ thứ chín, ông lại trở ra và cũng làm y như vậy. </a:t>
            </a:r>
            <a:endParaRPr lang="en-US" sz="8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0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 giờ mười một, ông trở ra và thấy còn có những người khác đứng đó, ông nói với họ: ‘Sao các anh đứng đây suốt ngày không làm gì hết ?’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2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đáp : ‘Vì không ai mướn chúng tôi.’ Ông bảo họ : ‘Cả các anh nữa, hãy đi vào vườn nho!’</a:t>
            </a:r>
            <a:endParaRPr lang="en-US" sz="8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7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1112</Words>
  <Application>Microsoft Office PowerPoint</Application>
  <PresentationFormat>Widescreen</PresentationFormat>
  <Paragraphs>274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Algerian</vt:lpstr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“Nước Trời giống như chuyện chủ nhà kia, vừa tảng sáng đã ra mướn thợ vào làm việc trong vườn nho của mình. </vt:lpstr>
      <vt:lpstr>Sau khi đã thoả thuận với thợ là mỗi ngày một quan tiền, ông sai họ vào vườn nho làm việc. </vt:lpstr>
      <vt:lpstr>Khoảng giờ thứ ba, ông trở ra, thấy có những người khác ở không, đang đứng ngoài chợ. </vt:lpstr>
      <vt:lpstr>Ông cũng bảo họ : ‘Cả các anh nữa, hãy đi vào vườn nho, tôi sẽ trả cho các anh hợp lẽ công bằng.’ </vt:lpstr>
      <vt:lpstr>Họ liền đi. Khoảng giờ thứ sáu, rồi giờ thứ chín, ông lại trở ra và cũng làm y như vậy. </vt:lpstr>
      <vt:lpstr>Khoảng giờ mười một, ông trở ra và thấy còn có những người khác đứng đó, ông nói với họ: ‘Sao các anh đứng đây suốt ngày không làm gì hết ?’</vt:lpstr>
      <vt:lpstr>Họ đáp : ‘Vì không ai mướn chúng tôi.’ Ông bảo họ : ‘Cả các anh nữa, hãy đi vào vườn nho!’</vt:lpstr>
      <vt:lpstr>Chiều đến, ông chủ vườn nho bảo người quản lý : ‘Anh gọi thợ lại mà trả công cho họ,</vt:lpstr>
      <vt:lpstr>bắt đầu từ những người vào làm sau chót tới những người vào làm trước nhất.’ </vt:lpstr>
      <vt:lpstr>Vậy những người mới vào làm lúc giờ mười một tiến lại, và lãnh được mỗi người một quan tiền. </vt:lpstr>
      <vt:lpstr>Khi đến lượt những người vào làm trước nhất, họ tưởng sẽ được lãnh nhiều hơn, </vt:lpstr>
      <vt:lpstr>thế nhưng cũng chỉ lãnh được mỗi người một quan tiền. Họ vừa lãnh vừa cằn nhằn chủ nhà: ‘Mấy người sau chót này chỉ làm có một giờ, </vt:lpstr>
      <vt:lpstr>thế mà ông lại coi họ ngang hàng với chúng tôi là những người đã phải làm việc nặng nhọc cả ngày, lại còn bị nắng nôi thiêu đốt.’</vt:lpstr>
      <vt:lpstr>Ông chủ trả lời cho một người trong bọn họ : ‘Này bạn, tôi đâu có xử bất công với bạn. Bạn đã chẳng thoả thuận với tôi là một quan tiền sao ?</vt:lpstr>
      <vt:lpstr>Cầm lấy phần của bạn mà đi đi. Còn tôi, tôi muốn cho người vào làm sau chót này cũng được bằng bạn đó.</vt:lpstr>
      <vt:lpstr>Chẳng lẽ tôi lại không có quyền tuỳ ý định đoạt về những gì là của tôi sao? Hay vì thấy tôi tốt bụng, mà bạn đâm ra ghen tức?’</vt:lpstr>
      <vt:lpstr>Thế là những kẻ đứng chót sẽ được lên hàng đầu, còn những kẻ đứng đầu sẽ phải xuống hàng chót.”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17</cp:revision>
  <dcterms:created xsi:type="dcterms:W3CDTF">2020-09-18T02:38:46Z</dcterms:created>
  <dcterms:modified xsi:type="dcterms:W3CDTF">2023-09-23T06:04:13Z</dcterms:modified>
</cp:coreProperties>
</file>