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sldIdLst>
    <p:sldId id="258" r:id="rId3"/>
    <p:sldId id="259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293" r:id="rId16"/>
    <p:sldId id="294" r:id="rId17"/>
    <p:sldId id="324" r:id="rId18"/>
    <p:sldId id="325" r:id="rId19"/>
    <p:sldId id="260" r:id="rId20"/>
    <p:sldId id="308" r:id="rId21"/>
    <p:sldId id="326" r:id="rId22"/>
    <p:sldId id="327" r:id="rId23"/>
    <p:sldId id="328" r:id="rId24"/>
    <p:sldId id="29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7ABB-F2A8-45BF-AAE2-D71D8481B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AF1FE-EFDE-456A-A723-7DBFC2600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CC2B8-C0ED-4501-8E7C-6699FCB3C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8F413-2690-4746-AB6B-E05B208EE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B6495-6431-4AC0-84E2-7DD93DA6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34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36947-48EA-47CA-868B-BF933D508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B4665-0CAA-4B31-9724-8A1117AEF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8DBE6-9E23-4E8A-9106-35DEB45BC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83AF2-0E8F-4371-9923-7062A56F3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22EF1-DAED-4788-9A4D-F66EEF69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9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466416-F9DD-4CFB-A4C3-F6EDEB4573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A24BFD-29EC-4679-A67A-369BF1DE7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CE323-DB9A-42E6-AB39-A284F11B4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AE6CD-631B-490A-9AE9-251F31D7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013D9-4AF4-40D9-90CA-FFA403FC3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07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21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19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99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54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0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05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64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9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2D45-3B11-40F5-BF35-294DF013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7C2B3-6C1A-4B77-AD06-51A44B9B3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A0A50-7A4D-40AF-8DAA-6B099BC5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FF08E-8BAA-4C5D-ABEB-86019732B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68F35-145A-463F-9217-398B5435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0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26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22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62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2939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70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25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24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07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64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5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A6C4-2015-451E-BFE1-1F247AC8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E09E4-E48F-481E-A681-9ADD85CD0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1CAC5-5696-4B7E-BE79-165C53A7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E0FEA-7A3A-48F9-AAFD-2B59079CE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3168F-BFD9-427D-82FF-EBAEF596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CEDF9-58F4-4696-BFA0-E90A94409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B3C14-9B9A-468C-9E09-09CB0EC16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06D3B-60CE-4F72-854D-F8B0EF9D7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0E417-DB5F-4980-9D1A-E2EAEA31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234BD-D65D-48B8-B986-D36194E8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AE28A-4ECA-4F2C-8990-47BB2853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5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BBBD8-1437-4816-B04A-E63023FBB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BE869-10F9-4DB6-805A-EE7F57BF0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1AB5A-FC4D-43B5-B755-541F58B24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D2D749-C0E0-4753-8625-3D68D4173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B5AF31-1010-444F-9589-66C5061C8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8A55EC-8E20-4ECD-BF09-98422B62A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DB6CD7-79DF-4F69-AEAE-6D467E34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46CD5A-2AA6-4B6E-BB56-963CAF7E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4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20C91-6417-408F-91AC-FD48FD03B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0B85D7-B761-48FF-B2CF-34A18D4F5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73B3C-1AE5-40F4-BFC1-5E0EBDCCA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6DCB5-3CCB-474D-9464-59BAF1289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1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06DA0B-625C-47FA-B9FE-46B8CFCF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A60BC9-0C98-4840-B0AF-FA856458D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F3ACC-30EC-4AD1-A3E9-34B5A4FF1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3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5EBBE-C0CA-42EF-9328-081FFE3DA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FE66-2C34-4926-AE7F-D02EC7B70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F416-BB93-42A1-A0C1-385ECD4A2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54AB5-8DC6-43C9-B6E7-94632D372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3C599-DF31-40AE-8CB5-B8EBA4DC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DF26B-20A5-4A6C-A956-8B72D567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8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9D4B6-94F9-4C16-9C37-BFBAE292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3FC50-47BF-4DE7-95EB-01CB7EDD1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F2C79-67C3-4E3D-9364-273500F45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D33D2-4284-409F-ABF2-A71F933EC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6E98E-6487-4357-8FD3-96A8A85FC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C88BD-A3F2-4BD3-86F2-1EBF0D88B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4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05448-F6CB-4C90-ABBB-0F24945C4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C5D94-C72A-407A-A953-8139D218B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EF285-1397-4634-B3D9-BBE96B562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050C3-F8AC-4503-AD29-48B9D9E03DB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19A74-EF46-4634-88F8-AFF957B48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C3D0D-0629-440D-BD32-9C49373EC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0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4050C3-F8AC-4503-AD29-48B9D9E03DB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0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VUI HỌC KINH THÁNH</a:t>
            </a: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CHÚA NHẬT XIX THƯỜNG NIÊN - NĂM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9263476" y="3984665"/>
            <a:ext cx="3287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ĐỪNG SỢ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542926" y="3949780"/>
            <a:ext cx="3655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THẦY ĐÂY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Đức Giê-su bảo ông: “Cứ đến!” Ông Phê-rô từ thuyền bước xuống, đi trên mặt nước, và đến với Đức Giê-su.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68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Nhưng thấy gió thổi thì ông đâm sợ, và khi bắt đầu chìm, ông la lên: “Thưa Ngài, xin cứu con với!”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403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Đức Giê-su liền đưa tay nắm lấy ông và nói: “Hỡi kẻ kém lòng tin! Sao lại hoài nghi?” Khi thầy trò đã lên thuyền, thì gió lặng. 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69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Những kẻ ở trong thuyền bái lạy Người và nói: “Quả thật Ngài là Con Thiên Chúa!”</a:t>
            </a:r>
            <a:b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72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102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8" y="243949"/>
            <a:ext cx="613017" cy="64120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8" y="996880"/>
            <a:ext cx="613017" cy="64120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28" y="1749810"/>
            <a:ext cx="613017" cy="64120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9" y="2502740"/>
            <a:ext cx="613017" cy="64120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8" y="3255670"/>
            <a:ext cx="613017" cy="64120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30" y="4008601"/>
            <a:ext cx="613017" cy="64120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C7B633-A1D1-43E7-8DD7-84212338F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044179"/>
              </p:ext>
            </p:extLst>
          </p:nvPr>
        </p:nvGraphicFramePr>
        <p:xfrm>
          <a:off x="1409699" y="70948"/>
          <a:ext cx="9001130" cy="4720128"/>
        </p:xfrm>
        <a:graphic>
          <a:graphicData uri="http://schemas.openxmlformats.org/drawingml/2006/table">
            <a:tbl>
              <a:tblPr firstRow="1" firstCol="1" bandRow="1"/>
              <a:tblGrid>
                <a:gridCol w="900113">
                  <a:extLst>
                    <a:ext uri="{9D8B030D-6E8A-4147-A177-3AD203B41FA5}">
                      <a16:colId xmlns:a16="http://schemas.microsoft.com/office/drawing/2014/main" val="3019637934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1276633956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1238484211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909234508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3122935587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709370656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428325278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1773008219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1626212033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976730832"/>
                    </a:ext>
                  </a:extLst>
                </a:gridCol>
              </a:tblGrid>
              <a:tr h="786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769001"/>
                  </a:ext>
                </a:extLst>
              </a:tr>
              <a:tr h="786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Ặ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en-US" sz="2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Ớ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486938"/>
                  </a:ext>
                </a:extLst>
              </a:tr>
              <a:tr h="786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Ầ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Ệ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63410"/>
                  </a:ext>
                </a:extLst>
              </a:tr>
              <a:tr h="786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Ả</a:t>
                      </a:r>
                      <a:endParaRPr lang="en-US" sz="2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Ố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690062"/>
                  </a:ext>
                </a:extLst>
              </a:tr>
              <a:tr h="786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Â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Ợ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786879"/>
                  </a:ext>
                </a:extLst>
              </a:tr>
              <a:tr h="786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Ứ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V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Ớ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901210"/>
                  </a:ext>
                </a:extLst>
              </a:tr>
            </a:tbl>
          </a:graphicData>
        </a:graphic>
      </p:graphicFrame>
      <p:sp>
        <p:nvSpPr>
          <p:cNvPr id="74" name="Rectangle 73">
            <a:extLst>
              <a:ext uri="{FF2B5EF4-FFF2-40B4-BE49-F238E27FC236}">
                <a16:creationId xmlns:a16="http://schemas.microsoft.com/office/drawing/2014/main" id="{8E8B0FCF-CD6D-4B21-B34E-B3A8B2794FB6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1.	THẤY NGƯỜI ĐI TRÊN MẶT BIỂN, CÁC ÔNG HOẢNG HỐT BẢO NHAU : … …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7ADC343-28E9-40C9-ADF8-0C9D5828FA4F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2.	ĐỨC GIÊ-SU ĐÃ LÀM PHÉP LẠ ĐI TRÊN THỨ GÌ?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EFDDA6B-B45B-477E-81AF-754A8DB46EFE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3.	SAU KHI GIẢI TÁN ĐÁM ĐÔNG, ĐỨC GIÊ-SU LÊN NÚI LÀM GÌ?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C689DE-3E14-489C-8321-BD9D85854B48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4.	THÁI ĐỘ CỦA CÁC MÔN ĐỆ KHI THẤY ĐỨC GIÊ-SU ĐI TRÊN MẶT NƯỚC LÀ GÌ?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CA2F0C5-0466-407B-9069-B160EB0E7C27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5.	ÔNG PHÊ-RÔ ĐẾN VỚI ĐỨC GIÊ-SU, NHƯNG THẤY GIÓ THỔI THÌ ÔNG … …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9734A5A-351D-4215-8140-3BEE8BFDFE9B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6.	KHI BẮT ĐẦU CHÌM, ÔNG PHÊ-RÔ LA LÊN : “THƯA NGÀI, XIN </a:t>
            </a:r>
            <a:r>
              <a:rPr lang="vi-VN" sz="3600" b="1">
                <a:solidFill>
                  <a:srgbClr val="FF0000"/>
                </a:solidFill>
                <a:latin typeface="Arial (Body)"/>
              </a:rPr>
              <a:t>… …</a:t>
            </a:r>
            <a:r>
              <a:rPr lang="en-US" sz="3600" b="1">
                <a:solidFill>
                  <a:srgbClr val="FF0000"/>
                </a:solidFill>
                <a:latin typeface="Arial (Body)"/>
              </a:rPr>
              <a:t> …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256355-004A-43DD-8B4E-18CDDB89EC7A}"/>
              </a:ext>
            </a:extLst>
          </p:cNvPr>
          <p:cNvSpPr/>
          <p:nvPr/>
        </p:nvSpPr>
        <p:spPr>
          <a:xfrm>
            <a:off x="2311910" y="1648260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BD8FB0-FFD5-4268-89FA-F62C66ED2134}"/>
              </a:ext>
            </a:extLst>
          </p:cNvPr>
          <p:cNvSpPr/>
          <p:nvPr/>
        </p:nvSpPr>
        <p:spPr>
          <a:xfrm>
            <a:off x="3211266" y="1648260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7CB4E7-CC78-428C-9B42-9CF3785AE0A8}"/>
              </a:ext>
            </a:extLst>
          </p:cNvPr>
          <p:cNvSpPr/>
          <p:nvPr/>
        </p:nvSpPr>
        <p:spPr>
          <a:xfrm>
            <a:off x="4112569" y="1648260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4D830B-1A50-469E-ABD0-18B11523F856}"/>
              </a:ext>
            </a:extLst>
          </p:cNvPr>
          <p:cNvSpPr/>
          <p:nvPr/>
        </p:nvSpPr>
        <p:spPr>
          <a:xfrm>
            <a:off x="5013597" y="1648260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D15495-F9F8-4D3C-937D-B03407B08C06}"/>
              </a:ext>
            </a:extLst>
          </p:cNvPr>
          <p:cNvSpPr/>
          <p:nvPr/>
        </p:nvSpPr>
        <p:spPr>
          <a:xfrm>
            <a:off x="5911965" y="1648260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0F167F-2D12-43BB-97AF-40211A41268C}"/>
              </a:ext>
            </a:extLst>
          </p:cNvPr>
          <p:cNvSpPr/>
          <p:nvPr/>
        </p:nvSpPr>
        <p:spPr>
          <a:xfrm>
            <a:off x="6811321" y="1648260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B0EB4C-2E77-4CA0-9577-8224388ED206}"/>
              </a:ext>
            </a:extLst>
          </p:cNvPr>
          <p:cNvSpPr/>
          <p:nvPr/>
        </p:nvSpPr>
        <p:spPr>
          <a:xfrm>
            <a:off x="7712624" y="1648260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C53AF2-DDEA-4BDD-BA25-43E0FCE954B5}"/>
              </a:ext>
            </a:extLst>
          </p:cNvPr>
          <p:cNvSpPr/>
          <p:nvPr/>
        </p:nvSpPr>
        <p:spPr>
          <a:xfrm>
            <a:off x="8613652" y="1648260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10C343-CB36-4011-8936-DB68E8E66702}"/>
              </a:ext>
            </a:extLst>
          </p:cNvPr>
          <p:cNvSpPr/>
          <p:nvPr/>
        </p:nvSpPr>
        <p:spPr>
          <a:xfrm>
            <a:off x="9515995" y="1648260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0A40D93-2955-4E9B-BB69-52162D6AAF7A}"/>
              </a:ext>
            </a:extLst>
          </p:cNvPr>
          <p:cNvSpPr/>
          <p:nvPr/>
        </p:nvSpPr>
        <p:spPr>
          <a:xfrm>
            <a:off x="1404428" y="4002896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C986904-1196-4092-8A46-AE776A5A6E29}"/>
              </a:ext>
            </a:extLst>
          </p:cNvPr>
          <p:cNvSpPr/>
          <p:nvPr/>
        </p:nvSpPr>
        <p:spPr>
          <a:xfrm>
            <a:off x="2303784" y="4002896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C072BBC-35F1-4954-9BE1-DCEFC678A576}"/>
              </a:ext>
            </a:extLst>
          </p:cNvPr>
          <p:cNvSpPr/>
          <p:nvPr/>
        </p:nvSpPr>
        <p:spPr>
          <a:xfrm>
            <a:off x="3205087" y="4002896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09DA716-E2D2-4366-9A3E-2A8CF34507EC}"/>
              </a:ext>
            </a:extLst>
          </p:cNvPr>
          <p:cNvSpPr/>
          <p:nvPr/>
        </p:nvSpPr>
        <p:spPr>
          <a:xfrm>
            <a:off x="4106115" y="4002896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D830CD4-A985-48F7-8330-B8B862F3CB65}"/>
              </a:ext>
            </a:extLst>
          </p:cNvPr>
          <p:cNvSpPr/>
          <p:nvPr/>
        </p:nvSpPr>
        <p:spPr>
          <a:xfrm>
            <a:off x="5004483" y="4002896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B3CCADA-72AA-4B80-B587-DDE8698D6B94}"/>
              </a:ext>
            </a:extLst>
          </p:cNvPr>
          <p:cNvSpPr/>
          <p:nvPr/>
        </p:nvSpPr>
        <p:spPr>
          <a:xfrm>
            <a:off x="5903839" y="4002896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FAA255F-0671-4266-B453-1F07358B8A54}"/>
              </a:ext>
            </a:extLst>
          </p:cNvPr>
          <p:cNvSpPr/>
          <p:nvPr/>
        </p:nvSpPr>
        <p:spPr>
          <a:xfrm>
            <a:off x="6805142" y="4002896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8BE151A-63C1-4F03-9FA0-8DC4BCD2E64F}"/>
              </a:ext>
            </a:extLst>
          </p:cNvPr>
          <p:cNvSpPr/>
          <p:nvPr/>
        </p:nvSpPr>
        <p:spPr>
          <a:xfrm>
            <a:off x="7706170" y="4002896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3B0AB21-96E0-4C42-BF21-3FC3E98C0E76}"/>
              </a:ext>
            </a:extLst>
          </p:cNvPr>
          <p:cNvSpPr/>
          <p:nvPr/>
        </p:nvSpPr>
        <p:spPr>
          <a:xfrm>
            <a:off x="8608513" y="4002896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479EB31-0083-4ABC-8B61-ABC195840B95}"/>
              </a:ext>
            </a:extLst>
          </p:cNvPr>
          <p:cNvSpPr/>
          <p:nvPr/>
        </p:nvSpPr>
        <p:spPr>
          <a:xfrm>
            <a:off x="3207799" y="72755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B4E8DAC-7516-4565-B1D1-765DC042C42F}"/>
              </a:ext>
            </a:extLst>
          </p:cNvPr>
          <p:cNvSpPr/>
          <p:nvPr/>
        </p:nvSpPr>
        <p:spPr>
          <a:xfrm>
            <a:off x="4107155" y="72755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A9DB393-841A-4643-9C03-CB56296A06CA}"/>
              </a:ext>
            </a:extLst>
          </p:cNvPr>
          <p:cNvSpPr/>
          <p:nvPr/>
        </p:nvSpPr>
        <p:spPr>
          <a:xfrm>
            <a:off x="5008458" y="72755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CBFB85C-DEFA-428B-B48A-4F48137299FE}"/>
              </a:ext>
            </a:extLst>
          </p:cNvPr>
          <p:cNvSpPr/>
          <p:nvPr/>
        </p:nvSpPr>
        <p:spPr>
          <a:xfrm>
            <a:off x="5909486" y="72755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B409388-599E-4A2D-8C5D-F2DE7F680D72}"/>
              </a:ext>
            </a:extLst>
          </p:cNvPr>
          <p:cNvSpPr/>
          <p:nvPr/>
        </p:nvSpPr>
        <p:spPr>
          <a:xfrm>
            <a:off x="6807854" y="72755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FB22A59D-245C-4ADB-AF37-8F1563AC4447}"/>
              </a:ext>
            </a:extLst>
          </p:cNvPr>
          <p:cNvSpPr/>
          <p:nvPr/>
        </p:nvSpPr>
        <p:spPr>
          <a:xfrm>
            <a:off x="1402072" y="860080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C17A585-D1DC-4F28-9F46-785C65DDC3A0}"/>
              </a:ext>
            </a:extLst>
          </p:cNvPr>
          <p:cNvSpPr/>
          <p:nvPr/>
        </p:nvSpPr>
        <p:spPr>
          <a:xfrm>
            <a:off x="2301428" y="860080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4668BA1-12DC-463A-AEDB-170D63679E56}"/>
              </a:ext>
            </a:extLst>
          </p:cNvPr>
          <p:cNvSpPr/>
          <p:nvPr/>
        </p:nvSpPr>
        <p:spPr>
          <a:xfrm>
            <a:off x="3202731" y="860080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520E827-DBD6-4755-B5AF-C065C41ED519}"/>
              </a:ext>
            </a:extLst>
          </p:cNvPr>
          <p:cNvSpPr/>
          <p:nvPr/>
        </p:nvSpPr>
        <p:spPr>
          <a:xfrm>
            <a:off x="4103759" y="860080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FDEF5C95-1542-4F6F-876A-68B0B63BB876}"/>
              </a:ext>
            </a:extLst>
          </p:cNvPr>
          <p:cNvSpPr/>
          <p:nvPr/>
        </p:nvSpPr>
        <p:spPr>
          <a:xfrm>
            <a:off x="5002127" y="860080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6A861E84-8230-4E60-8546-E62CBEE3C7C3}"/>
              </a:ext>
            </a:extLst>
          </p:cNvPr>
          <p:cNvSpPr/>
          <p:nvPr/>
        </p:nvSpPr>
        <p:spPr>
          <a:xfrm>
            <a:off x="5901483" y="860080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EC0ED61-0E4D-44F7-B31F-EE110AA45A33}"/>
              </a:ext>
            </a:extLst>
          </p:cNvPr>
          <p:cNvSpPr/>
          <p:nvPr/>
        </p:nvSpPr>
        <p:spPr>
          <a:xfrm>
            <a:off x="6802786" y="860080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9D65D3B0-90A0-4C33-AA0D-02CBF724100E}"/>
              </a:ext>
            </a:extLst>
          </p:cNvPr>
          <p:cNvSpPr/>
          <p:nvPr/>
        </p:nvSpPr>
        <p:spPr>
          <a:xfrm>
            <a:off x="1413953" y="2435585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888F4A42-08EA-477A-87E3-139CD9C12A82}"/>
              </a:ext>
            </a:extLst>
          </p:cNvPr>
          <p:cNvSpPr/>
          <p:nvPr/>
        </p:nvSpPr>
        <p:spPr>
          <a:xfrm>
            <a:off x="2313309" y="2435585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9DD75005-A75C-4E79-83E8-A0A8CAB1FF56}"/>
              </a:ext>
            </a:extLst>
          </p:cNvPr>
          <p:cNvSpPr/>
          <p:nvPr/>
        </p:nvSpPr>
        <p:spPr>
          <a:xfrm>
            <a:off x="3214612" y="2435585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5834F2DF-568C-4DBC-8A85-671EDA69EA91}"/>
              </a:ext>
            </a:extLst>
          </p:cNvPr>
          <p:cNvSpPr/>
          <p:nvPr/>
        </p:nvSpPr>
        <p:spPr>
          <a:xfrm>
            <a:off x="4115640" y="2435585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10258BDC-B40F-4C9A-B95E-96BB83A38FFA}"/>
              </a:ext>
            </a:extLst>
          </p:cNvPr>
          <p:cNvSpPr/>
          <p:nvPr/>
        </p:nvSpPr>
        <p:spPr>
          <a:xfrm>
            <a:off x="5014008" y="2435585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428C6D1F-3BDD-46B5-86EE-33EC8B12E1C6}"/>
              </a:ext>
            </a:extLst>
          </p:cNvPr>
          <p:cNvSpPr/>
          <p:nvPr/>
        </p:nvSpPr>
        <p:spPr>
          <a:xfrm>
            <a:off x="5913364" y="2435585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6D8A0516-7A62-4496-BCD6-054C43F8B8C7}"/>
              </a:ext>
            </a:extLst>
          </p:cNvPr>
          <p:cNvSpPr/>
          <p:nvPr/>
        </p:nvSpPr>
        <p:spPr>
          <a:xfrm>
            <a:off x="6814667" y="2435585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A4FBD25-7BDB-4304-ACB1-EB6F2FAA845A}"/>
              </a:ext>
            </a:extLst>
          </p:cNvPr>
          <p:cNvSpPr/>
          <p:nvPr/>
        </p:nvSpPr>
        <p:spPr>
          <a:xfrm>
            <a:off x="7715695" y="2435585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33398111-C4D7-441E-B9D3-81E8BC50CB85}"/>
              </a:ext>
            </a:extLst>
          </p:cNvPr>
          <p:cNvSpPr/>
          <p:nvPr/>
        </p:nvSpPr>
        <p:spPr>
          <a:xfrm>
            <a:off x="2310747" y="3231277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64328AB-6509-40F1-AB3A-2B2FDF0F6ECC}"/>
              </a:ext>
            </a:extLst>
          </p:cNvPr>
          <p:cNvSpPr/>
          <p:nvPr/>
        </p:nvSpPr>
        <p:spPr>
          <a:xfrm>
            <a:off x="3210103" y="3231277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D4360661-57DF-46F5-B102-C21046008C0F}"/>
              </a:ext>
            </a:extLst>
          </p:cNvPr>
          <p:cNvSpPr/>
          <p:nvPr/>
        </p:nvSpPr>
        <p:spPr>
          <a:xfrm>
            <a:off x="4111406" y="3231277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F8817479-BAA8-4903-B058-091DD13CC720}"/>
              </a:ext>
            </a:extLst>
          </p:cNvPr>
          <p:cNvSpPr/>
          <p:nvPr/>
        </p:nvSpPr>
        <p:spPr>
          <a:xfrm>
            <a:off x="5012434" y="3231277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AD243E54-078E-4743-A75B-768702558FAE}"/>
              </a:ext>
            </a:extLst>
          </p:cNvPr>
          <p:cNvSpPr/>
          <p:nvPr/>
        </p:nvSpPr>
        <p:spPr>
          <a:xfrm>
            <a:off x="5910802" y="3231277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49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1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1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0" dur="1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3" dur="1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" dur="1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1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1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5" dur="1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8" dur="1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1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1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1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1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1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1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1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1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5" dur="1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1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1" dur="1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1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1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6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9" dur="1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2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5" dur="1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8" dur="1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1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4"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7" dur="1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0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00" grpId="0" animBg="1"/>
      <p:bldP spid="100" grpId="1" animBg="1"/>
      <p:bldP spid="102" grpId="0" animBg="1"/>
      <p:bldP spid="102" grpId="1" animBg="1"/>
      <p:bldP spid="103" grpId="0" animBg="1"/>
      <p:bldP spid="103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3" grpId="0" animBg="1"/>
      <p:bldP spid="113" grpId="1" animBg="1"/>
      <p:bldP spid="114" grpId="0" animBg="1"/>
      <p:bldP spid="114" grpId="1" animBg="1"/>
      <p:bldP spid="121" grpId="0" animBg="1"/>
      <p:bldP spid="121" grpId="1" animBg="1"/>
      <p:bldP spid="124" grpId="0" animBg="1"/>
      <p:bldP spid="124" grpId="1" animBg="1"/>
      <p:bldP spid="125" grpId="0" animBg="1"/>
      <p:bldP spid="125" grpId="1" animBg="1"/>
      <p:bldP spid="128" grpId="0" animBg="1"/>
      <p:bldP spid="128" grpId="1" animBg="1"/>
      <p:bldP spid="147" grpId="0" animBg="1"/>
      <p:bldP spid="147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197BDFF-2B5E-4E57-8058-C65E30B67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00648"/>
              </p:ext>
            </p:extLst>
          </p:nvPr>
        </p:nvGraphicFramePr>
        <p:xfrm>
          <a:off x="457199" y="457200"/>
          <a:ext cx="11321140" cy="6030684"/>
        </p:xfrm>
        <a:graphic>
          <a:graphicData uri="http://schemas.openxmlformats.org/drawingml/2006/table">
            <a:tbl>
              <a:tblPr firstRow="1" firstCol="1" bandRow="1"/>
              <a:tblGrid>
                <a:gridCol w="1132114">
                  <a:extLst>
                    <a:ext uri="{9D8B030D-6E8A-4147-A177-3AD203B41FA5}">
                      <a16:colId xmlns:a16="http://schemas.microsoft.com/office/drawing/2014/main" val="2810107380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4233206651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3445511592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3729376112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709292224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3363626299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2735842281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3990811896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483374283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122586051"/>
                    </a:ext>
                  </a:extLst>
                </a:gridCol>
              </a:tblGrid>
              <a:tr h="1005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915940"/>
                  </a:ext>
                </a:extLst>
              </a:tr>
              <a:tr h="1005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Ặ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Ừ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Ớ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492737"/>
                  </a:ext>
                </a:extLst>
              </a:tr>
              <a:tr h="1005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Ầ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Ệ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62687"/>
                  </a:ext>
                </a:extLst>
              </a:tr>
              <a:tr h="1005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Ả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Ố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566694"/>
                  </a:ext>
                </a:extLst>
              </a:tr>
              <a:tr h="1005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Â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Ợ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926561"/>
                  </a:ext>
                </a:extLst>
              </a:tr>
              <a:tr h="1005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Ứ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Ợ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V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Ớ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2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53329"/>
                  </a:ext>
                </a:extLst>
              </a:tr>
            </a:tbl>
          </a:graphicData>
        </a:graphic>
      </p:graphicFrame>
      <p:pic>
        <p:nvPicPr>
          <p:cNvPr id="6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0BBE3C1E-0D7A-4A01-A79A-A0572086A8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770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3703ED-5106-4B61-9BD4-9E08E730E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806597"/>
            <a:ext cx="6607629" cy="52448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C5299F-F514-4336-A26A-5AC37AB74A41}"/>
              </a:ext>
            </a:extLst>
          </p:cNvPr>
          <p:cNvSpPr txBox="1"/>
          <p:nvPr/>
        </p:nvSpPr>
        <p:spPr>
          <a:xfrm>
            <a:off x="7968343" y="2028616"/>
            <a:ext cx="39406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ĐỪNG SỢ!</a:t>
            </a:r>
          </a:p>
        </p:txBody>
      </p:sp>
    </p:spTree>
    <p:extLst>
      <p:ext uri="{BB962C8B-B14F-4D97-AF65-F5344CB8AC3E}">
        <p14:creationId xmlns:p14="http://schemas.microsoft.com/office/powerpoint/2010/main" val="99573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7FFDE-9CD5-4E67-B014-858183DD8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9248" y="1591055"/>
            <a:ext cx="4875789" cy="367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sóng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chìm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thuyền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 thuyền đã gần bờ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 đã có chúa ở với các ông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Tất cả đều sai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4498272"/>
            <a:ext cx="12240986" cy="807607"/>
            <a:chOff x="-1896924" y="4711697"/>
            <a:chExt cx="10567018" cy="69222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Vì đã có chúa ở với các ông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Vì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sao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giê-su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nói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với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các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môn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đệ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rằng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“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Đừng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sợ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0218"/>
            <a:ext cx="12192000" cy="6057782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Sau khi dân chúng được ăn no nê, Đức Giê-su liền bắt các môn đệ xuống thuyền</a:t>
            </a:r>
            <a:endParaRPr lang="en-US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THEO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THÁNH MÁT-THÊU 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Ông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chìm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xuống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Con thuyền chìm xuống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Đức Giê-su biến mất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Các môn đệ khác bỏ chạy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2749426"/>
            <a:ext cx="12240986" cy="807607"/>
            <a:chOff x="-1896924" y="4711697"/>
            <a:chExt cx="10567018" cy="69222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Ông chìm xuống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xảy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ra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ông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Phê-rô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bước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trên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mặt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biển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153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Ông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quá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Ông đi quá nhanh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Gió thổi quá to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Ông kém lòng tin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5359276"/>
            <a:ext cx="12240986" cy="807607"/>
            <a:chOff x="-1896924" y="4711697"/>
            <a:chExt cx="10567018" cy="69222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Ông kém lòng tin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Vì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sao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ông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Phê-rô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lại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chìm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xuống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ông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bước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xuống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mặt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biển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298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Không được sợ ma quỷ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Phải tập bơi để không bị chìm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Gặp ma phải đọc kinh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Luôn tin tưởng vào Thiên Chúa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24494" y="5363028"/>
            <a:ext cx="12240986" cy="807607"/>
            <a:chOff x="-1896924" y="4711697"/>
            <a:chExt cx="10567018" cy="69222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Luôn tin tưởng vào Thiên Chúa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 noProof="0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86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572001" y="111512"/>
            <a:ext cx="7620000" cy="6289288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033422" y="1471019"/>
            <a:ext cx="6909848" cy="357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</a:t>
            </a:r>
            <a:r>
              <a:rPr lang="en-US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vi-VN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hánh </a:t>
            </a:r>
            <a:r>
              <a:rPr lang="en-US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vi-VN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hể thể hiện đức tin </a:t>
            </a:r>
            <a:r>
              <a:rPr lang="en-US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qua </a:t>
            </a:r>
            <a:r>
              <a:rPr lang="en-US" sz="54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vi-VN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nào?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qua bờ bên kia trước, trong lúc Người giải tán dân chúng.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74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Giải tán họ xong, Người lên núi riêng một mình mà cầu nguyện. Tối đến Người vẫn ở đó một mình.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30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Còn chiếc thuyền thì đã ra xa bờ đến cả mấy cây số, bị sóng đánh vì ngược gió.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7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Vào khoảng canh tư, Người đi trên mặt biển mà đến với các môn đệ.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16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Thấy Người đi trên mặt biển, các ông hoảng hốt bảo nhau: “Ma đấy!”, và sợ hãi la lên.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Đức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Giê-su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liền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bảo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 “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Cứ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yên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tâm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chính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Thầy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đây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đừng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sợ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!” </a:t>
            </a:r>
          </a:p>
        </p:txBody>
      </p:sp>
    </p:spTree>
    <p:extLst>
      <p:ext uri="{BB962C8B-B14F-4D97-AF65-F5344CB8AC3E}">
        <p14:creationId xmlns:p14="http://schemas.microsoft.com/office/powerpoint/2010/main" val="44845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Ông Phê-rô liền thưa với Người: “Thưa Ngài, nếu quả là Ngài, thì xin truyền cho con đi trên mặt nước mà đến với Ngài.” 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924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790</Words>
  <Application>Microsoft Office PowerPoint</Application>
  <PresentationFormat>Widescreen</PresentationFormat>
  <Paragraphs>218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Algerian</vt:lpstr>
      <vt:lpstr>Arial</vt:lpstr>
      <vt:lpstr>Arial (Body)</vt:lpstr>
      <vt:lpstr>Calibri</vt:lpstr>
      <vt:lpstr>Calibri Light</vt:lpstr>
      <vt:lpstr>Tahoma</vt:lpstr>
      <vt:lpstr>Times New Roman</vt:lpstr>
      <vt:lpstr>Tw Cen MT</vt:lpstr>
      <vt:lpstr>Verdana</vt:lpstr>
      <vt:lpstr>Office Theme</vt:lpstr>
      <vt:lpstr>Droplet</vt:lpstr>
      <vt:lpstr>PowerPoint Presentation</vt:lpstr>
      <vt:lpstr>PowerPoint Presentation</vt:lpstr>
      <vt:lpstr>qua bờ bên kia trước, trong lúc Người giải tán dân chúng. </vt:lpstr>
      <vt:lpstr>Giải tán họ xong, Người lên núi riêng một mình mà cầu nguyện. Tối đến Người vẫn ở đó một mình. </vt:lpstr>
      <vt:lpstr>Còn chiếc thuyền thì đã ra xa bờ đến cả mấy cây số, bị sóng đánh vì ngược gió. </vt:lpstr>
      <vt:lpstr>Vào khoảng canh tư, Người đi trên mặt biển mà đến với các môn đệ.</vt:lpstr>
      <vt:lpstr>Thấy Người đi trên mặt biển, các ông hoảng hốt bảo nhau: “Ma đấy!”, và sợ hãi la lên. </vt:lpstr>
      <vt:lpstr>Đức Giê-su liền bảo các ông: “Cứ yên tâm, chính Thầy đây, đừng sợ!” </vt:lpstr>
      <vt:lpstr>Ông Phê-rô liền thưa với Người: “Thưa Ngài, nếu quả là Ngài, thì xin truyền cho con đi trên mặt nước mà đến với Ngài.” </vt:lpstr>
      <vt:lpstr>Đức Giê-su bảo ông: “Cứ đến!” Ông Phê-rô từ thuyền bước xuống, đi trên mặt nước, và đến với Đức Giê-su. </vt:lpstr>
      <vt:lpstr>Nhưng thấy gió thổi thì ông đâm sợ, và khi bắt đầu chìm, ông la lên: “Thưa Ngài, xin cứu con với!” </vt:lpstr>
      <vt:lpstr>Đức Giê-su liền đưa tay nắm lấy ông và nói: “Hỡi kẻ kém lòng tin! Sao lại hoài nghi?” Khi thầy trò đã lên thuyền, thì gió lặng. </vt:lpstr>
      <vt:lpstr>Những kẻ ở trong thuyền bái lạy Người và nói: “Quả thật Ngài là Con Thiên Chúa!”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8</cp:revision>
  <dcterms:created xsi:type="dcterms:W3CDTF">2020-08-07T08:45:35Z</dcterms:created>
  <dcterms:modified xsi:type="dcterms:W3CDTF">2020-08-07T14:19:39Z</dcterms:modified>
</cp:coreProperties>
</file>